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1"/>
    <p:sldMasterId id="2147483725" r:id="rId2"/>
    <p:sldMasterId id="2147483746" r:id="rId3"/>
  </p:sldMasterIdLst>
  <p:notesMasterIdLst>
    <p:notesMasterId r:id="rId33"/>
  </p:notesMasterIdLst>
  <p:handoutMasterIdLst>
    <p:handoutMasterId r:id="rId34"/>
  </p:handoutMasterIdLst>
  <p:sldIdLst>
    <p:sldId id="264" r:id="rId4"/>
    <p:sldId id="344" r:id="rId5"/>
    <p:sldId id="361" r:id="rId6"/>
    <p:sldId id="375" r:id="rId7"/>
    <p:sldId id="377" r:id="rId8"/>
    <p:sldId id="364" r:id="rId9"/>
    <p:sldId id="379" r:id="rId10"/>
    <p:sldId id="378" r:id="rId11"/>
    <p:sldId id="367" r:id="rId12"/>
    <p:sldId id="369" r:id="rId13"/>
    <p:sldId id="370" r:id="rId14"/>
    <p:sldId id="362" r:id="rId15"/>
    <p:sldId id="380" r:id="rId16"/>
    <p:sldId id="381" r:id="rId17"/>
    <p:sldId id="382" r:id="rId18"/>
    <p:sldId id="333" r:id="rId19"/>
    <p:sldId id="371" r:id="rId20"/>
    <p:sldId id="334" r:id="rId21"/>
    <p:sldId id="372" r:id="rId22"/>
    <p:sldId id="373" r:id="rId23"/>
    <p:sldId id="336" r:id="rId24"/>
    <p:sldId id="349" r:id="rId25"/>
    <p:sldId id="338" r:id="rId26"/>
    <p:sldId id="374" r:id="rId27"/>
    <p:sldId id="340" r:id="rId28"/>
    <p:sldId id="359" r:id="rId29"/>
    <p:sldId id="341" r:id="rId30"/>
    <p:sldId id="342" r:id="rId31"/>
    <p:sldId id="343" r:id="rId32"/>
  </p:sldIdLst>
  <p:sldSz cx="12188825" cy="6858000"/>
  <p:notesSz cx="7010400" cy="9296400"/>
  <p:defaultTextStyle>
    <a:defPPr>
      <a:defRPr lang="en-US"/>
    </a:defPPr>
    <a:lvl1pPr algn="l" defTabSz="1217613" rtl="0" fontAlgn="base">
      <a:spcBef>
        <a:spcPct val="0"/>
      </a:spcBef>
      <a:spcAft>
        <a:spcPct val="0"/>
      </a:spcAft>
      <a:defRPr sz="2400" kern="1200">
        <a:solidFill>
          <a:schemeClr val="tx1"/>
        </a:solidFill>
        <a:latin typeface="Arial" charset="0"/>
        <a:ea typeface="+mn-ea"/>
        <a:cs typeface="+mn-cs"/>
      </a:defRPr>
    </a:lvl1pPr>
    <a:lvl2pPr marL="608013" indent="-150813" algn="l" defTabSz="1217613" rtl="0" fontAlgn="base">
      <a:spcBef>
        <a:spcPct val="0"/>
      </a:spcBef>
      <a:spcAft>
        <a:spcPct val="0"/>
      </a:spcAft>
      <a:defRPr sz="2400" kern="1200">
        <a:solidFill>
          <a:schemeClr val="tx1"/>
        </a:solidFill>
        <a:latin typeface="Arial" charset="0"/>
        <a:ea typeface="+mn-ea"/>
        <a:cs typeface="+mn-cs"/>
      </a:defRPr>
    </a:lvl2pPr>
    <a:lvl3pPr marL="1217613" indent="-303213" algn="l" defTabSz="1217613" rtl="0" fontAlgn="base">
      <a:spcBef>
        <a:spcPct val="0"/>
      </a:spcBef>
      <a:spcAft>
        <a:spcPct val="0"/>
      </a:spcAft>
      <a:defRPr sz="2400" kern="1200">
        <a:solidFill>
          <a:schemeClr val="tx1"/>
        </a:solidFill>
        <a:latin typeface="Arial" charset="0"/>
        <a:ea typeface="+mn-ea"/>
        <a:cs typeface="+mn-cs"/>
      </a:defRPr>
    </a:lvl3pPr>
    <a:lvl4pPr marL="1827213" indent="-455613" algn="l" defTabSz="1217613" rtl="0" fontAlgn="base">
      <a:spcBef>
        <a:spcPct val="0"/>
      </a:spcBef>
      <a:spcAft>
        <a:spcPct val="0"/>
      </a:spcAft>
      <a:defRPr sz="2400" kern="1200">
        <a:solidFill>
          <a:schemeClr val="tx1"/>
        </a:solidFill>
        <a:latin typeface="Arial" charset="0"/>
        <a:ea typeface="+mn-ea"/>
        <a:cs typeface="+mn-cs"/>
      </a:defRPr>
    </a:lvl4pPr>
    <a:lvl5pPr marL="2436813" indent="-608013" algn="l" defTabSz="1217613"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AF79"/>
    <a:srgbClr val="FFFFFF"/>
    <a:srgbClr val="65D7FF"/>
    <a:srgbClr val="59CB77"/>
    <a:srgbClr val="F7C1E4"/>
    <a:srgbClr val="F193CF"/>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60" autoAdjust="0"/>
  </p:normalViewPr>
  <p:slideViewPr>
    <p:cSldViewPr>
      <p:cViewPr>
        <p:scale>
          <a:sx n="80" d="100"/>
          <a:sy n="80" d="100"/>
        </p:scale>
        <p:origin x="-384" y="-720"/>
      </p:cViewPr>
      <p:guideLst>
        <p:guide orient="horz"/>
        <p:guide pos="7677"/>
      </p:guideLst>
    </p:cSldViewPr>
  </p:slideViewPr>
  <p:outlineViewPr>
    <p:cViewPr>
      <p:scale>
        <a:sx n="33" d="100"/>
        <a:sy n="33" d="100"/>
      </p:scale>
      <p:origin x="0" y="28716"/>
    </p:cViewPr>
    <p:sldLst>
      <p:sld r:id="rId1" collapse="1"/>
    </p:sldLst>
  </p:outlin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2" cy="464180"/>
          </a:xfrm>
          <a:prstGeom prst="rect">
            <a:avLst/>
          </a:prstGeom>
        </p:spPr>
        <p:txBody>
          <a:bodyPr vert="horz" lIns="93157" tIns="46578" rIns="93157" bIns="46578" rtlCol="0"/>
          <a:lstStyle>
            <a:lvl1pPr algn="l" defTabSz="1230197" fontAlgn="auto">
              <a:spcBef>
                <a:spcPts val="0"/>
              </a:spcBef>
              <a:spcAft>
                <a:spcPts val="0"/>
              </a:spcAft>
              <a:defRPr sz="1200">
                <a:solidFill>
                  <a:schemeClr val="tx2"/>
                </a:solidFill>
                <a:latin typeface="+mn-lt"/>
              </a:defRPr>
            </a:lvl1pPr>
          </a:lstStyle>
          <a:p>
            <a:pPr>
              <a:defRPr/>
            </a:pPr>
            <a:endParaRPr dirty="0"/>
          </a:p>
        </p:txBody>
      </p:sp>
      <p:sp>
        <p:nvSpPr>
          <p:cNvPr id="3" name="Date Placeholder 2"/>
          <p:cNvSpPr>
            <a:spLocks noGrp="1"/>
          </p:cNvSpPr>
          <p:nvPr>
            <p:ph type="dt" sz="quarter" idx="1"/>
          </p:nvPr>
        </p:nvSpPr>
        <p:spPr>
          <a:xfrm>
            <a:off x="3970634" y="0"/>
            <a:ext cx="3038162" cy="464180"/>
          </a:xfrm>
          <a:prstGeom prst="rect">
            <a:avLst/>
          </a:prstGeom>
        </p:spPr>
        <p:txBody>
          <a:bodyPr vert="horz" lIns="93157" tIns="46578" rIns="93157" bIns="46578" rtlCol="0"/>
          <a:lstStyle>
            <a:lvl1pPr algn="r" defTabSz="1230197" fontAlgn="auto">
              <a:spcBef>
                <a:spcPts val="0"/>
              </a:spcBef>
              <a:spcAft>
                <a:spcPts val="0"/>
              </a:spcAft>
              <a:defRPr sz="1200">
                <a:solidFill>
                  <a:schemeClr val="tx2"/>
                </a:solidFill>
                <a:latin typeface="+mn-lt"/>
              </a:defRPr>
            </a:lvl1pPr>
          </a:lstStyle>
          <a:p>
            <a:pPr>
              <a:defRPr/>
            </a:pPr>
            <a:fld id="{33852421-99AC-480E-B2AB-8E18ABD41A1E}" type="datetimeFigureOut">
              <a:rPr lang="en-US"/>
              <a:pPr>
                <a:defRPr/>
              </a:pPr>
              <a:t>9/1/2015</a:t>
            </a:fld>
            <a:endParaRPr dirty="0"/>
          </a:p>
        </p:txBody>
      </p:sp>
      <p:sp>
        <p:nvSpPr>
          <p:cNvPr id="4" name="Footer Placeholder 3"/>
          <p:cNvSpPr>
            <a:spLocks noGrp="1"/>
          </p:cNvSpPr>
          <p:nvPr>
            <p:ph type="ftr" sz="quarter" idx="2"/>
          </p:nvPr>
        </p:nvSpPr>
        <p:spPr>
          <a:xfrm>
            <a:off x="0" y="8830621"/>
            <a:ext cx="3038162" cy="464180"/>
          </a:xfrm>
          <a:prstGeom prst="rect">
            <a:avLst/>
          </a:prstGeom>
        </p:spPr>
        <p:txBody>
          <a:bodyPr vert="horz" lIns="93157" tIns="46578" rIns="93157" bIns="46578" rtlCol="0" anchor="b"/>
          <a:lstStyle>
            <a:lvl1pPr algn="l" defTabSz="1230197" fontAlgn="auto">
              <a:spcBef>
                <a:spcPts val="0"/>
              </a:spcBef>
              <a:spcAft>
                <a:spcPts val="0"/>
              </a:spcAft>
              <a:defRPr sz="1200">
                <a:solidFill>
                  <a:schemeClr val="tx2"/>
                </a:solidFill>
                <a:latin typeface="+mn-lt"/>
              </a:defRPr>
            </a:lvl1pPr>
          </a:lstStyle>
          <a:p>
            <a:pPr>
              <a:defRPr/>
            </a:pPr>
            <a:endParaRPr dirty="0"/>
          </a:p>
        </p:txBody>
      </p:sp>
      <p:sp>
        <p:nvSpPr>
          <p:cNvPr id="5" name="Slide Number Placeholder 4"/>
          <p:cNvSpPr>
            <a:spLocks noGrp="1"/>
          </p:cNvSpPr>
          <p:nvPr>
            <p:ph type="sldNum" sz="quarter" idx="3"/>
          </p:nvPr>
        </p:nvSpPr>
        <p:spPr>
          <a:xfrm>
            <a:off x="3970634" y="8830621"/>
            <a:ext cx="3038162" cy="464180"/>
          </a:xfrm>
          <a:prstGeom prst="rect">
            <a:avLst/>
          </a:prstGeom>
        </p:spPr>
        <p:txBody>
          <a:bodyPr vert="horz" lIns="93157" tIns="46578" rIns="93157" bIns="46578" rtlCol="0" anchor="b"/>
          <a:lstStyle>
            <a:lvl1pPr algn="r" defTabSz="1230197" fontAlgn="auto">
              <a:spcBef>
                <a:spcPts val="0"/>
              </a:spcBef>
              <a:spcAft>
                <a:spcPts val="0"/>
              </a:spcAft>
              <a:defRPr sz="1200">
                <a:solidFill>
                  <a:schemeClr val="tx2"/>
                </a:solidFill>
                <a:latin typeface="+mn-lt"/>
              </a:defRPr>
            </a:lvl1pPr>
          </a:lstStyle>
          <a:p>
            <a:pPr>
              <a:defRPr/>
            </a:pPr>
            <a:fld id="{EB297C8E-7672-43D9-BC95-367E48FD3741}" type="slidenum">
              <a:rPr/>
              <a:pPr>
                <a:defRPr/>
              </a:pPr>
              <a:t>‹#›</a:t>
            </a:fld>
            <a:endParaRPr dirty="0"/>
          </a:p>
        </p:txBody>
      </p:sp>
    </p:spTree>
    <p:extLst>
      <p:ext uri="{BB962C8B-B14F-4D97-AF65-F5344CB8AC3E}">
        <p14:creationId xmlns:p14="http://schemas.microsoft.com/office/powerpoint/2010/main" val="82659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2" cy="464180"/>
          </a:xfrm>
          <a:prstGeom prst="rect">
            <a:avLst/>
          </a:prstGeom>
        </p:spPr>
        <p:txBody>
          <a:bodyPr vert="horz" lIns="93157" tIns="46578" rIns="93157" bIns="46578" rtlCol="0"/>
          <a:lstStyle>
            <a:lvl1pPr algn="l" defTabSz="1230197" fontAlgn="auto">
              <a:spcBef>
                <a:spcPts val="0"/>
              </a:spcBef>
              <a:spcAft>
                <a:spcPts val="0"/>
              </a:spcAft>
              <a:defRPr sz="1200">
                <a:solidFill>
                  <a:schemeClr val="tx2"/>
                </a:solidFill>
                <a:latin typeface="+mn-lt"/>
              </a:defRPr>
            </a:lvl1pPr>
          </a:lstStyle>
          <a:p>
            <a:pPr>
              <a:defRPr/>
            </a:pPr>
            <a:endParaRPr dirty="0"/>
          </a:p>
        </p:txBody>
      </p:sp>
      <p:sp>
        <p:nvSpPr>
          <p:cNvPr id="3" name="Date Placeholder 2"/>
          <p:cNvSpPr>
            <a:spLocks noGrp="1"/>
          </p:cNvSpPr>
          <p:nvPr>
            <p:ph type="dt" idx="1"/>
          </p:nvPr>
        </p:nvSpPr>
        <p:spPr>
          <a:xfrm>
            <a:off x="3970634" y="0"/>
            <a:ext cx="3038162" cy="464180"/>
          </a:xfrm>
          <a:prstGeom prst="rect">
            <a:avLst/>
          </a:prstGeom>
        </p:spPr>
        <p:txBody>
          <a:bodyPr vert="horz" lIns="93157" tIns="46578" rIns="93157" bIns="46578" rtlCol="0"/>
          <a:lstStyle>
            <a:lvl1pPr algn="r" defTabSz="1230197" fontAlgn="auto">
              <a:spcBef>
                <a:spcPts val="0"/>
              </a:spcBef>
              <a:spcAft>
                <a:spcPts val="0"/>
              </a:spcAft>
              <a:defRPr sz="1200">
                <a:solidFill>
                  <a:schemeClr val="tx2"/>
                </a:solidFill>
                <a:latin typeface="+mn-lt"/>
              </a:defRPr>
            </a:lvl1pPr>
          </a:lstStyle>
          <a:p>
            <a:pPr>
              <a:defRPr/>
            </a:pPr>
            <a:fld id="{BCD405DC-29C4-432D-A89C-99EF79E00095}" type="datetimeFigureOut">
              <a:rPr lang="en-US"/>
              <a:pPr>
                <a:defRPr/>
              </a:pPr>
              <a:t>9/1/2015</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57" tIns="46578" rIns="93157" bIns="46578" rtlCol="0" anchor="ctr"/>
          <a:lstStyle/>
          <a:p>
            <a:pPr lvl="0"/>
            <a:endParaRPr noProof="0" dirty="0"/>
          </a:p>
        </p:txBody>
      </p:sp>
      <p:sp>
        <p:nvSpPr>
          <p:cNvPr id="5" name="Notes Placeholder 4"/>
          <p:cNvSpPr>
            <a:spLocks noGrp="1"/>
          </p:cNvSpPr>
          <p:nvPr>
            <p:ph type="body" sz="quarter" idx="3"/>
          </p:nvPr>
        </p:nvSpPr>
        <p:spPr>
          <a:xfrm>
            <a:off x="701365" y="4416113"/>
            <a:ext cx="5607678" cy="4182418"/>
          </a:xfrm>
          <a:prstGeom prst="rect">
            <a:avLst/>
          </a:prstGeom>
        </p:spPr>
        <p:txBody>
          <a:bodyPr vert="horz" lIns="93157" tIns="46578" rIns="93157" bIns="46578"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830621"/>
            <a:ext cx="3038162" cy="464180"/>
          </a:xfrm>
          <a:prstGeom prst="rect">
            <a:avLst/>
          </a:prstGeom>
        </p:spPr>
        <p:txBody>
          <a:bodyPr vert="horz" lIns="93157" tIns="46578" rIns="93157" bIns="46578" rtlCol="0" anchor="b"/>
          <a:lstStyle>
            <a:lvl1pPr algn="l" defTabSz="1230197" fontAlgn="auto">
              <a:spcBef>
                <a:spcPts val="0"/>
              </a:spcBef>
              <a:spcAft>
                <a:spcPts val="0"/>
              </a:spcAft>
              <a:defRPr sz="1200">
                <a:solidFill>
                  <a:schemeClr val="tx2"/>
                </a:solidFill>
                <a:latin typeface="+mn-lt"/>
              </a:defRPr>
            </a:lvl1pPr>
          </a:lstStyle>
          <a:p>
            <a:pPr>
              <a:defRPr/>
            </a:pPr>
            <a:endParaRPr dirty="0"/>
          </a:p>
        </p:txBody>
      </p:sp>
      <p:sp>
        <p:nvSpPr>
          <p:cNvPr id="7" name="Slide Number Placeholder 6"/>
          <p:cNvSpPr>
            <a:spLocks noGrp="1"/>
          </p:cNvSpPr>
          <p:nvPr>
            <p:ph type="sldNum" sz="quarter" idx="5"/>
          </p:nvPr>
        </p:nvSpPr>
        <p:spPr>
          <a:xfrm>
            <a:off x="3970634" y="8830621"/>
            <a:ext cx="3038162" cy="464180"/>
          </a:xfrm>
          <a:prstGeom prst="rect">
            <a:avLst/>
          </a:prstGeom>
        </p:spPr>
        <p:txBody>
          <a:bodyPr vert="horz" lIns="93157" tIns="46578" rIns="93157" bIns="46578" rtlCol="0" anchor="b"/>
          <a:lstStyle>
            <a:lvl1pPr algn="r" defTabSz="1230197" fontAlgn="auto">
              <a:spcBef>
                <a:spcPts val="0"/>
              </a:spcBef>
              <a:spcAft>
                <a:spcPts val="0"/>
              </a:spcAft>
              <a:defRPr sz="1200">
                <a:solidFill>
                  <a:schemeClr val="tx2"/>
                </a:solidFill>
                <a:latin typeface="+mn-lt"/>
              </a:defRPr>
            </a:lvl1pPr>
          </a:lstStyle>
          <a:p>
            <a:pPr>
              <a:defRPr/>
            </a:pPr>
            <a:fld id="{711430FF-DF9A-4AAC-AE3B-EBA7D29240C0}" type="slidenum">
              <a:rPr/>
              <a:pPr>
                <a:defRPr/>
              </a:pPr>
              <a:t>‹#›</a:t>
            </a:fld>
            <a:endParaRPr dirty="0"/>
          </a:p>
        </p:txBody>
      </p:sp>
    </p:spTree>
    <p:extLst>
      <p:ext uri="{BB962C8B-B14F-4D97-AF65-F5344CB8AC3E}">
        <p14:creationId xmlns:p14="http://schemas.microsoft.com/office/powerpoint/2010/main" val="67734263"/>
      </p:ext>
    </p:extLst>
  </p:cSld>
  <p:clrMap bg1="lt1" tx1="dk1" bg2="lt2" tx2="dk2" accent1="accent1" accent2="accent2" accent3="accent3" accent4="accent4" accent5="accent5" accent6="accent6" hlink="hlink" folHlink="folHlink"/>
  <p:notesStyle>
    <a:lvl1pPr algn="l" defTabSz="1217613" rtl="0" eaLnBrk="0" fontAlgn="base" hangingPunct="0">
      <a:spcBef>
        <a:spcPct val="30000"/>
      </a:spcBef>
      <a:spcAft>
        <a:spcPct val="0"/>
      </a:spcAft>
      <a:defRPr sz="1600" kern="1200">
        <a:solidFill>
          <a:schemeClr val="tx2"/>
        </a:solidFill>
        <a:latin typeface="+mn-lt"/>
        <a:ea typeface="+mn-ea"/>
        <a:cs typeface="+mn-cs"/>
      </a:defRPr>
    </a:lvl1pPr>
    <a:lvl2pPr marL="608013" algn="l" defTabSz="1217613" rtl="0" eaLnBrk="0" fontAlgn="base" hangingPunct="0">
      <a:spcBef>
        <a:spcPct val="30000"/>
      </a:spcBef>
      <a:spcAft>
        <a:spcPct val="0"/>
      </a:spcAft>
      <a:defRPr sz="1600" kern="1200">
        <a:solidFill>
          <a:schemeClr val="tx2"/>
        </a:solidFill>
        <a:latin typeface="+mn-lt"/>
        <a:ea typeface="+mn-ea"/>
        <a:cs typeface="+mn-cs"/>
      </a:defRPr>
    </a:lvl2pPr>
    <a:lvl3pPr marL="1217613" algn="l" defTabSz="1217613" rtl="0" eaLnBrk="0" fontAlgn="base" hangingPunct="0">
      <a:spcBef>
        <a:spcPct val="30000"/>
      </a:spcBef>
      <a:spcAft>
        <a:spcPct val="0"/>
      </a:spcAft>
      <a:defRPr sz="1600" kern="1200">
        <a:solidFill>
          <a:schemeClr val="tx2"/>
        </a:solidFill>
        <a:latin typeface="+mn-lt"/>
        <a:ea typeface="+mn-ea"/>
        <a:cs typeface="+mn-cs"/>
      </a:defRPr>
    </a:lvl3pPr>
    <a:lvl4pPr marL="1827213" algn="l" defTabSz="1217613" rtl="0" eaLnBrk="0" fontAlgn="base" hangingPunct="0">
      <a:spcBef>
        <a:spcPct val="30000"/>
      </a:spcBef>
      <a:spcAft>
        <a:spcPct val="0"/>
      </a:spcAft>
      <a:defRPr sz="1600" kern="1200">
        <a:solidFill>
          <a:schemeClr val="tx2"/>
        </a:solidFill>
        <a:latin typeface="+mn-lt"/>
        <a:ea typeface="+mn-ea"/>
        <a:cs typeface="+mn-cs"/>
      </a:defRPr>
    </a:lvl4pPr>
    <a:lvl5pPr marL="2436813" algn="l" defTabSz="1217613" rtl="0" eaLnBrk="0" fontAlgn="base" hangingPunct="0">
      <a:spcBef>
        <a:spcPct val="30000"/>
      </a:spcBef>
      <a:spcAft>
        <a:spcPct val="0"/>
      </a:spcAft>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296" y="329187"/>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557985" y="434162"/>
            <a:ext cx="11072861"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962917" y="1820206"/>
            <a:ext cx="10360501"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2917" y="3685032"/>
            <a:ext cx="10360501"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9/1/2015</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11" name="Slide Number Placeholder 10"/>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386" y="4983480"/>
            <a:ext cx="10908998"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386" y="530352"/>
            <a:ext cx="10908998"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9AC00AE-58A1-4251-B54F-AD51EC21BA32}" type="datetimeFigureOut">
              <a:rPr lang="en-US" smtClean="0"/>
              <a:pPr>
                <a:defRPr/>
              </a:pPr>
              <a:t>9/1/2015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35AC5D9-462B-428F-8506-9B82B50BC572}"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33407"/>
            <a:ext cx="2640912"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015" y="533405"/>
            <a:ext cx="7922736"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822FFC9-C0B2-4081-89A3-D06C1A7011FA}" type="datetimeFigureOut">
              <a:rPr lang="en-US" smtClean="0"/>
              <a:pPr>
                <a:defRPr/>
              </a:pPr>
              <a:t>9/1/2015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D514FF6F-AE11-46F5-AE9C-1EF08E68B267}"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5156200"/>
            <a:ext cx="1218882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H="1">
            <a:off x="12698" y="5189538"/>
            <a:ext cx="1218882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5164138"/>
            <a:ext cx="121888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422031" y="5029200"/>
            <a:ext cx="10360501" cy="933450"/>
          </a:xfrm>
        </p:spPr>
        <p:txBody>
          <a:bodyPr>
            <a:norm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50353" y="5816604"/>
            <a:ext cx="8532178"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7CA5CB70-4D86-42C8-A245-CBD2CD3A9C72}"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22F2EF26-F49A-41D2-9ACA-00A7EB8FDF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7724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83397" y="2438400"/>
            <a:ext cx="6094413" cy="933450"/>
          </a:xfrm>
        </p:spPr>
        <p:txBody>
          <a:bodyPr>
            <a:normAutofit/>
          </a:bodyPr>
          <a:lstStyle>
            <a:lvl1pPr algn="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45632" y="3276600"/>
            <a:ext cx="8532178"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5700F24-BAE0-4B1E-AD3F-8E124721EBF8}"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AFF0FC-3D9A-4EC8-A972-2A8FA4BB0B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2085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68FAFB-0832-4DC5-A4CF-4490B61EFF87}"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67B357-A44E-4786-A63A-E2944B5358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559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No Question Mark">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2588" y="274638"/>
            <a:ext cx="10969943"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812588" y="1219203"/>
            <a:ext cx="10969943"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FB6FD8-5BAE-43E0-B7E6-8B9FD6F32A87}"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55B218-D44B-4589-9505-7E77CC6CCA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183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79CA611-89B4-4573-9048-DAC5FB090900}"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31256D-B4AA-4643-8719-6723993D2D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380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C886C5-81E6-4B86-8F1E-B610EA488ED6}"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E42582-E943-467C-B227-246BB26E6E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0789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1124" y="4167190"/>
            <a:ext cx="827612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811124" y="2667003"/>
            <a:ext cx="827612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BC9036-93C3-41A8-BFE2-1B685390B83B}"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C39779-DFA7-453F-A8D3-F4A30ADC21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228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51927" y="1219203"/>
            <a:ext cx="4062942"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719589" y="1219203"/>
            <a:ext cx="4062942"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B1D41D-3309-4390-8A13-CACB7BBB08BC}"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FC9C97-7829-4240-8FCD-5630751B4D2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06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386" y="4983480"/>
            <a:ext cx="10908998"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386" y="530352"/>
            <a:ext cx="10908998"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888D809-D144-49DF-86B5-F23131B8C2FB}" type="datetimeFigureOut">
              <a:rPr lang="en-US" smtClean="0"/>
              <a:pPr>
                <a:defRPr/>
              </a:pPr>
              <a:t>9/1/2015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6EE60000-46AA-410F-8FB0-3F09F62FCDA5}"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351927" y="1265238"/>
            <a:ext cx="406294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51927" y="1981203"/>
            <a:ext cx="4062942"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717992" y="1265238"/>
            <a:ext cx="40645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717992" y="1981203"/>
            <a:ext cx="4064539"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929397-477E-4EE4-8775-0F3EE909AE99}"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F38357-1338-40B2-A1E0-EF2AF0AC3F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838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570CE7-812F-419F-93EA-74DAB53680B7}"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E9A3376-5283-49BE-BFD9-8E8E20EA43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9278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1264F0-0E5F-49BC-B802-35004008AC83}"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734A4F-C770-47D4-BECA-EDEBFF55A5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802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1927" y="273050"/>
            <a:ext cx="2742486"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6094413" y="273053"/>
            <a:ext cx="568811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351927" y="1435103"/>
            <a:ext cx="274248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8D1E35-3694-45A8-91FE-F66D07FF2E60}"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74EA31-6F69-4046-A235-649666B08C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6040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43" y="4568825"/>
            <a:ext cx="731329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62943" y="381000"/>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062943" y="5135563"/>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ACA56B-D12F-4FC0-B1CA-BF967CAABC94}"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90972B-4444-41EC-91B8-B4C085E86C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173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C45ECC-0DF4-4097-B77F-DD5D2D6601F6}"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ECA14E-FB11-4E86-9B86-C09E5D4E45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296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1"/>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204BBC-0150-4755-8173-B1B0D258B4FA}"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8F1200-945B-44A8-896A-EFCA5DFC97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1285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992839" y="15240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5992839" y="23622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5992839" y="32004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5992839" y="40386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ooter Placeholder 2"/>
          <p:cNvSpPr>
            <a:spLocks noGrp="1"/>
          </p:cNvSpPr>
          <p:nvPr>
            <p:ph type="ftr" sz="quarter" idx="19"/>
          </p:nvPr>
        </p:nvSpPr>
        <p:spPr/>
        <p:txBody>
          <a:bodyPr/>
          <a:lstStyle>
            <a:lvl1pPr>
              <a:defRPr/>
            </a:lvl1pPr>
          </a:lstStyle>
          <a:p>
            <a:pPr>
              <a:defRPr/>
            </a:pPr>
            <a:endParaRPr lang="en-US" dirty="0">
              <a:solidFill>
                <a:prstClr val="black">
                  <a:tint val="75000"/>
                </a:prstClr>
              </a:solidFill>
            </a:endParaRPr>
          </a:p>
        </p:txBody>
      </p:sp>
      <p:sp>
        <p:nvSpPr>
          <p:cNvPr id="11" name="Slide Number Placeholder 3"/>
          <p:cNvSpPr>
            <a:spLocks noGrp="1"/>
          </p:cNvSpPr>
          <p:nvPr>
            <p:ph type="sldNum" sz="quarter" idx="20"/>
          </p:nvPr>
        </p:nvSpPr>
        <p:spPr/>
        <p:txBody>
          <a:bodyPr/>
          <a:lstStyle>
            <a:lvl1pPr>
              <a:defRPr/>
            </a:lvl1pPr>
          </a:lstStyle>
          <a:p>
            <a:pPr>
              <a:defRPr/>
            </a:pPr>
            <a:fld id="{B4F152C8-55A0-4E9B-9009-C0EBFC2741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7529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351927" y="1066800"/>
            <a:ext cx="3351926"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6907001" y="1066800"/>
            <a:ext cx="487553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3351927" y="3581400"/>
            <a:ext cx="3351926"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6907001" y="3581400"/>
            <a:ext cx="487553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
          <p:cNvSpPr>
            <a:spLocks noGrp="1"/>
          </p:cNvSpPr>
          <p:nvPr>
            <p:ph type="ftr" sz="quarter" idx="16"/>
          </p:nvPr>
        </p:nvSpPr>
        <p:spPr/>
        <p:txBody>
          <a:bodyPr/>
          <a:lstStyle>
            <a:lvl1pPr>
              <a:defRPr/>
            </a:lvl1pPr>
          </a:lstStyle>
          <a:p>
            <a:pPr>
              <a:defRPr/>
            </a:pPr>
            <a:endParaRPr lang="en-US" dirty="0">
              <a:solidFill>
                <a:prstClr val="black">
                  <a:tint val="75000"/>
                </a:prstClr>
              </a:solidFill>
            </a:endParaRPr>
          </a:p>
        </p:txBody>
      </p:sp>
      <p:sp>
        <p:nvSpPr>
          <p:cNvPr id="8" name="Slide Number Placeholder 3"/>
          <p:cNvSpPr>
            <a:spLocks noGrp="1"/>
          </p:cNvSpPr>
          <p:nvPr>
            <p:ph type="sldNum" sz="quarter" idx="17"/>
          </p:nvPr>
        </p:nvSpPr>
        <p:spPr/>
        <p:txBody>
          <a:bodyPr/>
          <a:lstStyle>
            <a:lvl1pPr>
              <a:defRPr/>
            </a:lvl1pPr>
          </a:lstStyle>
          <a:p>
            <a:pPr>
              <a:defRPr/>
            </a:pPr>
            <a:fld id="{4C9D2567-B890-4875-AA03-7BC1BE24B0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3503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351927" y="3581403"/>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6258242" y="3581403"/>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9141621" y="3581403"/>
            <a:ext cx="2640911"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351927"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6258242"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9141622" y="1295400"/>
            <a:ext cx="2640911"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Footer Placeholder 2"/>
          <p:cNvSpPr>
            <a:spLocks noGrp="1"/>
          </p:cNvSpPr>
          <p:nvPr>
            <p:ph type="ftr" sz="quarter" idx="18"/>
          </p:nvPr>
        </p:nvSpPr>
        <p:spPr/>
        <p:txBody>
          <a:bodyPr/>
          <a:lstStyle>
            <a:lvl1pPr>
              <a:defRPr/>
            </a:lvl1pPr>
          </a:lstStyle>
          <a:p>
            <a:pPr>
              <a:defRPr/>
            </a:pPr>
            <a:endParaRPr lang="en-US" dirty="0">
              <a:solidFill>
                <a:prstClr val="black">
                  <a:tint val="75000"/>
                </a:prstClr>
              </a:solidFill>
            </a:endParaRPr>
          </a:p>
        </p:txBody>
      </p:sp>
      <p:sp>
        <p:nvSpPr>
          <p:cNvPr id="13" name="Slide Number Placeholder 3"/>
          <p:cNvSpPr>
            <a:spLocks noGrp="1"/>
          </p:cNvSpPr>
          <p:nvPr>
            <p:ph type="sldNum" sz="quarter" idx="19"/>
          </p:nvPr>
        </p:nvSpPr>
        <p:spPr/>
        <p:txBody>
          <a:bodyPr/>
          <a:lstStyle>
            <a:lvl1pPr>
              <a:defRPr/>
            </a:lvl1pPr>
          </a:lstStyle>
          <a:p>
            <a:pPr>
              <a:defRPr/>
            </a:pPr>
            <a:fld id="{CC062DE1-389B-4910-8DFD-210AD77051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414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296" y="329187"/>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557985" y="434165"/>
            <a:ext cx="11072861"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624296" y="4928616"/>
            <a:ext cx="10908998"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296" y="5624484"/>
            <a:ext cx="10908998"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9/1/2015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dirty="0"/>
          </a:p>
        </p:txBody>
      </p:sp>
    </p:spTree>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351927" y="1066800"/>
            <a:ext cx="3351926"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6907001" y="1066800"/>
            <a:ext cx="487553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3351927" y="3581400"/>
            <a:ext cx="3351926"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6907001" y="3581400"/>
            <a:ext cx="487553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
          <p:cNvSpPr>
            <a:spLocks noGrp="1"/>
          </p:cNvSpPr>
          <p:nvPr>
            <p:ph type="ftr" sz="quarter" idx="16"/>
          </p:nvPr>
        </p:nvSpPr>
        <p:spPr/>
        <p:txBody>
          <a:bodyPr/>
          <a:lstStyle>
            <a:lvl1pPr>
              <a:defRPr/>
            </a:lvl1pPr>
          </a:lstStyle>
          <a:p>
            <a:pPr>
              <a:defRPr/>
            </a:pPr>
            <a:endParaRPr lang="en-US" dirty="0">
              <a:solidFill>
                <a:prstClr val="black">
                  <a:tint val="75000"/>
                </a:prstClr>
              </a:solidFill>
            </a:endParaRPr>
          </a:p>
        </p:txBody>
      </p:sp>
      <p:sp>
        <p:nvSpPr>
          <p:cNvPr id="8" name="Slide Number Placeholder 3"/>
          <p:cNvSpPr>
            <a:spLocks noGrp="1"/>
          </p:cNvSpPr>
          <p:nvPr>
            <p:ph type="sldNum" sz="quarter" idx="17"/>
          </p:nvPr>
        </p:nvSpPr>
        <p:spPr/>
        <p:txBody>
          <a:bodyPr/>
          <a:lstStyle>
            <a:lvl1pPr>
              <a:defRPr/>
            </a:lvl1pPr>
          </a:lstStyle>
          <a:p>
            <a:pPr>
              <a:defRPr/>
            </a:pPr>
            <a:fld id="{FFD06B05-69F0-46F8-87A4-6ED5FE78CE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3108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351927" y="3581403"/>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6258242" y="3581403"/>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9141621" y="3581403"/>
            <a:ext cx="2640911"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351927"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6258242"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9141622" y="1295400"/>
            <a:ext cx="2640911"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Footer Placeholder 2"/>
          <p:cNvSpPr>
            <a:spLocks noGrp="1"/>
          </p:cNvSpPr>
          <p:nvPr>
            <p:ph type="ftr" sz="quarter" idx="18"/>
          </p:nvPr>
        </p:nvSpPr>
        <p:spPr/>
        <p:txBody>
          <a:bodyPr/>
          <a:lstStyle>
            <a:lvl1pPr>
              <a:defRPr/>
            </a:lvl1pPr>
          </a:lstStyle>
          <a:p>
            <a:pPr>
              <a:defRPr/>
            </a:pPr>
            <a:endParaRPr lang="en-US" dirty="0">
              <a:solidFill>
                <a:prstClr val="black">
                  <a:tint val="75000"/>
                </a:prstClr>
              </a:solidFill>
            </a:endParaRPr>
          </a:p>
        </p:txBody>
      </p:sp>
      <p:sp>
        <p:nvSpPr>
          <p:cNvPr id="13" name="Slide Number Placeholder 3"/>
          <p:cNvSpPr>
            <a:spLocks noGrp="1"/>
          </p:cNvSpPr>
          <p:nvPr>
            <p:ph type="sldNum" sz="quarter" idx="19"/>
          </p:nvPr>
        </p:nvSpPr>
        <p:spPr/>
        <p:txBody>
          <a:bodyPr/>
          <a:lstStyle>
            <a:lvl1pPr>
              <a:defRPr/>
            </a:lvl1pPr>
          </a:lstStyle>
          <a:p>
            <a:pPr>
              <a:defRPr/>
            </a:pPr>
            <a:fld id="{40B4ACCE-ABEC-46D4-BA8D-320132E17D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8090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5156200"/>
            <a:ext cx="1218882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H="1">
            <a:off x="12697" y="5189538"/>
            <a:ext cx="1218882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5164138"/>
            <a:ext cx="121888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422030" y="5029200"/>
            <a:ext cx="10360501" cy="933450"/>
          </a:xfrm>
        </p:spPr>
        <p:txBody>
          <a:bodyPr>
            <a:norm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50353" y="5816604"/>
            <a:ext cx="8532178"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7CA5CB70-4D86-42C8-A245-CBD2CD3A9C72}"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22F2EF26-F49A-41D2-9ACA-00A7EB8FDF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5177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83397" y="2438400"/>
            <a:ext cx="6094413" cy="933450"/>
          </a:xfrm>
        </p:spPr>
        <p:txBody>
          <a:bodyPr>
            <a:normAutofit/>
          </a:bodyPr>
          <a:lstStyle>
            <a:lvl1pPr algn="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45632" y="3276600"/>
            <a:ext cx="8532178"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5700F24-BAE0-4B1E-AD3F-8E124721EBF8}"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AFF0FC-3D9A-4EC8-A972-2A8FA4BB0B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7093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68FAFB-0832-4DC5-A4CF-4490B61EFF87}"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67B357-A44E-4786-A63A-E2944B5358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7737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No Question Mark">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2588" y="274638"/>
            <a:ext cx="10969943"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812588" y="1219201"/>
            <a:ext cx="10969943"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FB6FD8-5BAE-43E0-B7E6-8B9FD6F32A87}"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55B218-D44B-4589-9505-7E77CC6CCA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6484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79CA611-89B4-4573-9048-DAC5FB090900}"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31256D-B4AA-4643-8719-6723993D2D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3317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C886C5-81E6-4B86-8F1E-B610EA488ED6}"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E42582-E943-467C-B227-246BB26E6E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7146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1124" y="4167188"/>
            <a:ext cx="827612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811124" y="2667001"/>
            <a:ext cx="827612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BC9036-93C3-41A8-BFE2-1B685390B83B}"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C39779-DFA7-453F-A8D3-F4A30ADC21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9596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51927" y="1219201"/>
            <a:ext cx="4062942"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719589" y="1219201"/>
            <a:ext cx="4062942"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B1D41D-3309-4390-8A13-CACB7BBB08BC}"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FC9C97-7829-4240-8FCD-5630751B4D2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864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624" y="530352"/>
            <a:ext cx="5241195"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38830" y="530352"/>
            <a:ext cx="5241195"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089BC75-DAEC-41F3-8D3F-B6476CE73C6B}" type="datetimeFigureOut">
              <a:rPr lang="en-US" smtClean="0"/>
              <a:pPr>
                <a:defRPr/>
              </a:pPr>
              <a:t>9/1/2015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427E7DA6-FD7C-415C-A5B6-BD72CF6183F4}"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351927" y="1265238"/>
            <a:ext cx="406294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51927" y="1981201"/>
            <a:ext cx="4062942"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717992" y="1265238"/>
            <a:ext cx="40645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717992" y="1981201"/>
            <a:ext cx="4064539"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929397-477E-4EE4-8775-0F3EE909AE99}"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F38357-1338-40B2-A1E0-EF2AF0AC3F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3842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570CE7-812F-419F-93EA-74DAB53680B7}"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E9A3376-5283-49BE-BFD9-8E8E20EA43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5192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1264F0-0E5F-49BC-B802-35004008AC83}"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734A4F-C770-47D4-BECA-EDEBFF55A5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8116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1927" y="273050"/>
            <a:ext cx="2742486"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6094413" y="273051"/>
            <a:ext cx="568811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351927" y="1435101"/>
            <a:ext cx="274248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8D1E35-3694-45A8-91FE-F66D07FF2E60}"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74EA31-6F69-4046-A235-649666B08C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4491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42" y="4568825"/>
            <a:ext cx="731329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62942" y="381000"/>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062942" y="5135563"/>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ACA56B-D12F-4FC0-B1CA-BF967CAABC94}"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90972B-4444-41EC-91B8-B4C085E86C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5894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C45ECC-0DF4-4097-B77F-DD5D2D6601F6}"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ECA14E-FB11-4E86-9B86-C09E5D4E45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7086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204BBC-0150-4755-8173-B1B0D258B4FA}" type="datetimeFigureOut">
              <a:rPr lang="en-US">
                <a:solidFill>
                  <a:prstClr val="black">
                    <a:tint val="75000"/>
                  </a:prstClr>
                </a:solidFill>
              </a:rPr>
              <a:pPr>
                <a:def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8F1200-945B-44A8-896A-EFCA5DFC97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0641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992839" y="15240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5992839" y="23622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5992839" y="32004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5992839" y="4038600"/>
            <a:ext cx="5586545"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ooter Placeholder 2"/>
          <p:cNvSpPr>
            <a:spLocks noGrp="1"/>
          </p:cNvSpPr>
          <p:nvPr>
            <p:ph type="ftr" sz="quarter" idx="19"/>
          </p:nvPr>
        </p:nvSpPr>
        <p:spPr/>
        <p:txBody>
          <a:bodyPr/>
          <a:lstStyle>
            <a:lvl1pPr>
              <a:defRPr/>
            </a:lvl1pPr>
          </a:lstStyle>
          <a:p>
            <a:pPr>
              <a:defRPr/>
            </a:pPr>
            <a:endParaRPr lang="en-US" dirty="0">
              <a:solidFill>
                <a:prstClr val="black">
                  <a:tint val="75000"/>
                </a:prstClr>
              </a:solidFill>
            </a:endParaRPr>
          </a:p>
        </p:txBody>
      </p:sp>
      <p:sp>
        <p:nvSpPr>
          <p:cNvPr id="11" name="Slide Number Placeholder 3"/>
          <p:cNvSpPr>
            <a:spLocks noGrp="1"/>
          </p:cNvSpPr>
          <p:nvPr>
            <p:ph type="sldNum" sz="quarter" idx="20"/>
          </p:nvPr>
        </p:nvSpPr>
        <p:spPr/>
        <p:txBody>
          <a:bodyPr/>
          <a:lstStyle>
            <a:lvl1pPr>
              <a:defRPr/>
            </a:lvl1pPr>
          </a:lstStyle>
          <a:p>
            <a:pPr>
              <a:defRPr/>
            </a:pPr>
            <a:fld id="{B4F152C8-55A0-4E9B-9009-C0EBFC2741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3567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351926" y="1066800"/>
            <a:ext cx="3351926"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6907001" y="1066800"/>
            <a:ext cx="487553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3351926" y="3581400"/>
            <a:ext cx="3351926"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6907001" y="3581400"/>
            <a:ext cx="487553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
          <p:cNvSpPr>
            <a:spLocks noGrp="1"/>
          </p:cNvSpPr>
          <p:nvPr>
            <p:ph type="ftr" sz="quarter" idx="16"/>
          </p:nvPr>
        </p:nvSpPr>
        <p:spPr/>
        <p:txBody>
          <a:bodyPr/>
          <a:lstStyle>
            <a:lvl1pPr>
              <a:defRPr/>
            </a:lvl1pPr>
          </a:lstStyle>
          <a:p>
            <a:pPr>
              <a:defRPr/>
            </a:pPr>
            <a:endParaRPr lang="en-US" dirty="0">
              <a:solidFill>
                <a:prstClr val="black">
                  <a:tint val="75000"/>
                </a:prstClr>
              </a:solidFill>
            </a:endParaRPr>
          </a:p>
        </p:txBody>
      </p:sp>
      <p:sp>
        <p:nvSpPr>
          <p:cNvPr id="8" name="Slide Number Placeholder 3"/>
          <p:cNvSpPr>
            <a:spLocks noGrp="1"/>
          </p:cNvSpPr>
          <p:nvPr>
            <p:ph type="sldNum" sz="quarter" idx="17"/>
          </p:nvPr>
        </p:nvSpPr>
        <p:spPr/>
        <p:txBody>
          <a:bodyPr/>
          <a:lstStyle>
            <a:lvl1pPr>
              <a:defRPr/>
            </a:lvl1pPr>
          </a:lstStyle>
          <a:p>
            <a:pPr>
              <a:defRPr/>
            </a:pPr>
            <a:fld id="{4C9D2567-B890-4875-AA03-7BC1BE24B0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2761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351927" y="3581401"/>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6258242" y="3581401"/>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9141619" y="3581401"/>
            <a:ext cx="2640911"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351927"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6258242"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9141621" y="1295400"/>
            <a:ext cx="2640911"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Footer Placeholder 2"/>
          <p:cNvSpPr>
            <a:spLocks noGrp="1"/>
          </p:cNvSpPr>
          <p:nvPr>
            <p:ph type="ftr" sz="quarter" idx="18"/>
          </p:nvPr>
        </p:nvSpPr>
        <p:spPr/>
        <p:txBody>
          <a:bodyPr/>
          <a:lstStyle>
            <a:lvl1pPr>
              <a:defRPr/>
            </a:lvl1pPr>
          </a:lstStyle>
          <a:p>
            <a:pPr>
              <a:defRPr/>
            </a:pPr>
            <a:endParaRPr lang="en-US" dirty="0">
              <a:solidFill>
                <a:prstClr val="black">
                  <a:tint val="75000"/>
                </a:prstClr>
              </a:solidFill>
            </a:endParaRPr>
          </a:p>
        </p:txBody>
      </p:sp>
      <p:sp>
        <p:nvSpPr>
          <p:cNvPr id="13" name="Slide Number Placeholder 3"/>
          <p:cNvSpPr>
            <a:spLocks noGrp="1"/>
          </p:cNvSpPr>
          <p:nvPr>
            <p:ph type="sldNum" sz="quarter" idx="19"/>
          </p:nvPr>
        </p:nvSpPr>
        <p:spPr/>
        <p:txBody>
          <a:bodyPr/>
          <a:lstStyle>
            <a:lvl1pPr>
              <a:defRPr/>
            </a:lvl1pPr>
          </a:lstStyle>
          <a:p>
            <a:pPr>
              <a:defRPr/>
            </a:pPr>
            <a:fld id="{CC062DE1-389B-4910-8DFD-210AD77051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648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386" y="4983480"/>
            <a:ext cx="10908998"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421" y="579438"/>
            <a:ext cx="5241195"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1278" y="579438"/>
            <a:ext cx="5241195"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421" y="1447800"/>
            <a:ext cx="5241195"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1278" y="1447800"/>
            <a:ext cx="5241195"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990FB95-A069-4A38-AF33-FC54D8F74EBD}" type="datetimeFigureOut">
              <a:rPr lang="en-US" smtClean="0"/>
              <a:pPr>
                <a:defRPr/>
              </a:pPr>
              <a:t>9/1/2015</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D2501B0-FE75-42A7-94B5-249638172DB9}"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351926" y="1066800"/>
            <a:ext cx="3351926"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6907001" y="1066800"/>
            <a:ext cx="487553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3351926" y="3581400"/>
            <a:ext cx="3351926"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6907001" y="3581400"/>
            <a:ext cx="487553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
          <p:cNvSpPr>
            <a:spLocks noGrp="1"/>
          </p:cNvSpPr>
          <p:nvPr>
            <p:ph type="ftr" sz="quarter" idx="16"/>
          </p:nvPr>
        </p:nvSpPr>
        <p:spPr/>
        <p:txBody>
          <a:bodyPr/>
          <a:lstStyle>
            <a:lvl1pPr>
              <a:defRPr/>
            </a:lvl1pPr>
          </a:lstStyle>
          <a:p>
            <a:pPr>
              <a:defRPr/>
            </a:pPr>
            <a:endParaRPr lang="en-US" dirty="0">
              <a:solidFill>
                <a:prstClr val="black">
                  <a:tint val="75000"/>
                </a:prstClr>
              </a:solidFill>
            </a:endParaRPr>
          </a:p>
        </p:txBody>
      </p:sp>
      <p:sp>
        <p:nvSpPr>
          <p:cNvPr id="8" name="Slide Number Placeholder 3"/>
          <p:cNvSpPr>
            <a:spLocks noGrp="1"/>
          </p:cNvSpPr>
          <p:nvPr>
            <p:ph type="sldNum" sz="quarter" idx="17"/>
          </p:nvPr>
        </p:nvSpPr>
        <p:spPr/>
        <p:txBody>
          <a:bodyPr/>
          <a:lstStyle>
            <a:lvl1pPr>
              <a:defRPr/>
            </a:lvl1pPr>
          </a:lstStyle>
          <a:p>
            <a:pPr>
              <a:defRPr/>
            </a:pPr>
            <a:fld id="{FFD06B05-69F0-46F8-87A4-6ED5FE78CE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8236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351927" y="3581401"/>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6258242" y="3581401"/>
            <a:ext cx="2640912"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9141619" y="3581401"/>
            <a:ext cx="2640911"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351927"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6258242" y="1295400"/>
            <a:ext cx="2640912"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9141621" y="1295400"/>
            <a:ext cx="2640911"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Footer Placeholder 2"/>
          <p:cNvSpPr>
            <a:spLocks noGrp="1"/>
          </p:cNvSpPr>
          <p:nvPr>
            <p:ph type="ftr" sz="quarter" idx="18"/>
          </p:nvPr>
        </p:nvSpPr>
        <p:spPr/>
        <p:txBody>
          <a:bodyPr/>
          <a:lstStyle>
            <a:lvl1pPr>
              <a:defRPr/>
            </a:lvl1pPr>
          </a:lstStyle>
          <a:p>
            <a:pPr>
              <a:defRPr/>
            </a:pPr>
            <a:endParaRPr lang="en-US" dirty="0">
              <a:solidFill>
                <a:prstClr val="black">
                  <a:tint val="75000"/>
                </a:prstClr>
              </a:solidFill>
            </a:endParaRPr>
          </a:p>
        </p:txBody>
      </p:sp>
      <p:sp>
        <p:nvSpPr>
          <p:cNvPr id="13" name="Slide Number Placeholder 3"/>
          <p:cNvSpPr>
            <a:spLocks noGrp="1"/>
          </p:cNvSpPr>
          <p:nvPr>
            <p:ph type="sldNum" sz="quarter" idx="19"/>
          </p:nvPr>
        </p:nvSpPr>
        <p:spPr/>
        <p:txBody>
          <a:bodyPr/>
          <a:lstStyle>
            <a:lvl1pPr>
              <a:defRPr/>
            </a:lvl1pPr>
          </a:lstStyle>
          <a:p>
            <a:pPr>
              <a:defRPr/>
            </a:pPr>
            <a:fld id="{40B4ACCE-ABEC-46D4-BA8D-320132E17D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105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57CAB9C9-DFC6-4A39-84F9-0E01F58DF323}" type="datetimeFigureOut">
              <a:rPr lang="en-US" smtClean="0"/>
              <a:pPr>
                <a:defRPr/>
              </a:pPr>
              <a:t>9/1/2015</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8F2E2AB2-80F2-45AD-B634-4A9CED0CFDBD}"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296" y="329187"/>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pPr>
              <a:defRPr/>
            </a:pPr>
            <a:fld id="{4710BA6C-CAE6-489B-860B-B307243F9FED}" type="datetimeFigureOut">
              <a:rPr lang="en-US" smtClean="0"/>
              <a:pPr>
                <a:defRPr/>
              </a:pPr>
              <a:t>9/1/2015</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4D500945-BDE4-4B74-9F61-044B32FFB0A0}"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3122" y="533400"/>
            <a:ext cx="3961368"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3206" y="1447802"/>
            <a:ext cx="3961368"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4900" y="930144"/>
            <a:ext cx="6166606"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5378993F-C257-461B-9653-49B14DEED99E}" type="datetimeFigureOut">
              <a:rPr lang="en-US" smtClean="0"/>
              <a:pPr>
                <a:defRPr/>
              </a:pPr>
              <a:t>9/1/2015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7B2DA58C-2660-4A06-A34D-7C168950637C}"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296" y="329187"/>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8532178" y="434162"/>
            <a:ext cx="3098666"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609441" y="5012056"/>
            <a:ext cx="10969943"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4705" y="533400"/>
            <a:ext cx="2986262"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F9A2CF12-FC16-4DC5-8794-BA002462C5DE}" type="datetimeFigureOut">
              <a:rPr lang="en-US" smtClean="0"/>
              <a:pPr>
                <a:defRPr/>
              </a:pPr>
              <a:t>9/1/2015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C3149C34-26AB-47F6-A452-358ACA101E4A}" type="slidenum">
              <a:rPr lang="en-US" smtClean="0"/>
              <a:pPr>
                <a:defRPr/>
              </a:pPr>
              <a:t>‹#›</a:t>
            </a:fld>
            <a:endParaRPr lang="en-US" dirty="0"/>
          </a:p>
        </p:txBody>
      </p:sp>
      <p:sp>
        <p:nvSpPr>
          <p:cNvPr id="3" name="Picture Placeholder 2"/>
          <p:cNvSpPr>
            <a:spLocks noGrp="1"/>
          </p:cNvSpPr>
          <p:nvPr>
            <p:ph type="pic" idx="1"/>
          </p:nvPr>
        </p:nvSpPr>
        <p:spPr>
          <a:xfrm>
            <a:off x="561828" y="435768"/>
            <a:ext cx="7898359"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296" y="329187"/>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557985" y="434162"/>
            <a:ext cx="11072861"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670386" y="4985590"/>
            <a:ext cx="10908998"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386" y="530352"/>
            <a:ext cx="10908998"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3793" y="6111878"/>
            <a:ext cx="3047206"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B2D4694-02B8-4B9D-9617-1F8B950561E3}" type="datetimeFigureOut">
              <a:rPr lang="en-US" smtClean="0"/>
              <a:pPr>
                <a:defRPr/>
              </a:pPr>
              <a:t>9/1/2015</a:t>
            </a:fld>
            <a:endParaRPr lang="en-US" dirty="0"/>
          </a:p>
        </p:txBody>
      </p:sp>
      <p:sp>
        <p:nvSpPr>
          <p:cNvPr id="18" name="Footer Placeholder 17"/>
          <p:cNvSpPr>
            <a:spLocks noGrp="1"/>
          </p:cNvSpPr>
          <p:nvPr>
            <p:ph type="ftr" sz="quarter" idx="3"/>
          </p:nvPr>
        </p:nvSpPr>
        <p:spPr>
          <a:xfrm>
            <a:off x="8080999" y="6111878"/>
            <a:ext cx="3047206"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11128205" y="6111878"/>
            <a:ext cx="609441"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B233CFCA-8806-4651-A47C-6512D840333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31741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351927" y="274638"/>
            <a:ext cx="8430604"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351927" y="1219203"/>
            <a:ext cx="8430604"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AE11C829-6064-4A16-9E04-5B37C608E29F}" type="datetimeFigureOut">
              <a:rPr lang="en-US">
                <a:solidFill>
                  <a:prstClr val="black">
                    <a:tint val="75000"/>
                  </a:prstClr>
                </a:solidFill>
              </a:rPr>
              <a:pPr defTabSz="914400">
                <a:defRPr/>
              </a:pPr>
              <a:t>9/1/2015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2047E213-9C10-4CDE-AE39-5C5E0AEFD496}" type="slidenum">
              <a:rPr lang="en-US">
                <a:solidFill>
                  <a:prstClr val="black">
                    <a:tint val="75000"/>
                  </a:prstClr>
                </a:solidFill>
              </a:rPr>
              <a:pPr defTabSz="914400">
                <a:defRPr/>
              </a:pPr>
              <a:t>‹#›</a:t>
            </a:fld>
            <a:endParaRPr lang="en-US" dirty="0">
              <a:solidFill>
                <a:prstClr val="black">
                  <a:tint val="75000"/>
                </a:prstClr>
              </a:solidFill>
            </a:endParaRPr>
          </a:p>
        </p:txBody>
      </p:sp>
      <p:cxnSp>
        <p:nvCxnSpPr>
          <p:cNvPr id="10" name="Straight Connector 9"/>
          <p:cNvCxnSpPr/>
          <p:nvPr userDrawn="1"/>
        </p:nvCxnSpPr>
        <p:spPr>
          <a:xfrm>
            <a:off x="318687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220728" y="0"/>
            <a:ext cx="0" cy="68580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31638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Franklin Gothic Medium" pitchFamily="34" charset="0"/>
        </a:defRPr>
      </a:lvl2pPr>
      <a:lvl3pPr algn="l" rtl="0" eaLnBrk="0" fontAlgn="base" hangingPunct="0">
        <a:spcBef>
          <a:spcPct val="0"/>
        </a:spcBef>
        <a:spcAft>
          <a:spcPct val="0"/>
        </a:spcAft>
        <a:defRPr sz="3600">
          <a:solidFill>
            <a:schemeClr val="bg1"/>
          </a:solidFill>
          <a:latin typeface="Franklin Gothic Medium" pitchFamily="34" charset="0"/>
        </a:defRPr>
      </a:lvl3pPr>
      <a:lvl4pPr algn="l" rtl="0" eaLnBrk="0" fontAlgn="base" hangingPunct="0">
        <a:spcBef>
          <a:spcPct val="0"/>
        </a:spcBef>
        <a:spcAft>
          <a:spcPct val="0"/>
        </a:spcAft>
        <a:defRPr sz="3600">
          <a:solidFill>
            <a:schemeClr val="bg1"/>
          </a:solidFill>
          <a:latin typeface="Franklin Gothic Medium" pitchFamily="34" charset="0"/>
        </a:defRPr>
      </a:lvl4pPr>
      <a:lvl5pPr algn="l" rtl="0" eaLnBrk="0" fontAlgn="base" hangingPunct="0">
        <a:spcBef>
          <a:spcPct val="0"/>
        </a:spcBef>
        <a:spcAft>
          <a:spcPct val="0"/>
        </a:spcAft>
        <a:defRPr sz="3600">
          <a:solidFill>
            <a:schemeClr val="bg1"/>
          </a:solidFill>
          <a:latin typeface="Franklin Gothic Medium" pitchFamily="34" charset="0"/>
        </a:defRPr>
      </a:lvl5pPr>
      <a:lvl6pPr marL="457200" algn="l" rtl="0" fontAlgn="base">
        <a:spcBef>
          <a:spcPct val="0"/>
        </a:spcBef>
        <a:spcAft>
          <a:spcPct val="0"/>
        </a:spcAft>
        <a:defRPr sz="3600">
          <a:solidFill>
            <a:schemeClr val="bg1"/>
          </a:solidFill>
          <a:latin typeface="Franklin Gothic Medium" pitchFamily="34" charset="0"/>
        </a:defRPr>
      </a:lvl6pPr>
      <a:lvl7pPr marL="914400" algn="l" rtl="0" fontAlgn="base">
        <a:spcBef>
          <a:spcPct val="0"/>
        </a:spcBef>
        <a:spcAft>
          <a:spcPct val="0"/>
        </a:spcAft>
        <a:defRPr sz="3600">
          <a:solidFill>
            <a:schemeClr val="bg1"/>
          </a:solidFill>
          <a:latin typeface="Franklin Gothic Medium" pitchFamily="34" charset="0"/>
        </a:defRPr>
      </a:lvl7pPr>
      <a:lvl8pPr marL="1371600" algn="l" rtl="0" fontAlgn="base">
        <a:spcBef>
          <a:spcPct val="0"/>
        </a:spcBef>
        <a:spcAft>
          <a:spcPct val="0"/>
        </a:spcAft>
        <a:defRPr sz="3600">
          <a:solidFill>
            <a:schemeClr val="bg1"/>
          </a:solidFill>
          <a:latin typeface="Franklin Gothic Medium" pitchFamily="34" charset="0"/>
        </a:defRPr>
      </a:lvl8pPr>
      <a:lvl9pPr marL="1828800" algn="l" rtl="0" fontAlgn="base">
        <a:spcBef>
          <a:spcPct val="0"/>
        </a:spcBef>
        <a:spcAft>
          <a:spcPct val="0"/>
        </a:spcAft>
        <a:defRPr sz="3600">
          <a:solidFill>
            <a:schemeClr val="bg1"/>
          </a:solidFill>
          <a:latin typeface="Franklin Gothic Medium" pitchFamily="34" charset="0"/>
        </a:defRPr>
      </a:lvl9pPr>
    </p:titleStyle>
    <p:bodyStyle>
      <a:lvl1pPr marL="342900" indent="-342900" algn="l" rtl="0" eaLnBrk="0" fontAlgn="base" hangingPunct="0">
        <a:spcBef>
          <a:spcPct val="20000"/>
        </a:spcBef>
        <a:spcAft>
          <a:spcPct val="0"/>
        </a:spcAft>
        <a:defRPr sz="2000" kern="1200">
          <a:solidFill>
            <a:schemeClr val="bg1"/>
          </a:solidFill>
          <a:latin typeface="+mn-lt"/>
          <a:ea typeface="+mn-ea"/>
          <a:cs typeface="+mn-cs"/>
        </a:defRPr>
      </a:lvl1pPr>
      <a:lvl2pPr marL="742950" indent="-285750" algn="l" rtl="0" eaLnBrk="0" fontAlgn="base" hangingPunct="0">
        <a:spcBef>
          <a:spcPct val="20000"/>
        </a:spcBef>
        <a:spcAft>
          <a:spcPct val="0"/>
        </a:spcAft>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31741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351927" y="274638"/>
            <a:ext cx="8430604"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351927" y="1219201"/>
            <a:ext cx="8430604"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AE11C829-6064-4A16-9E04-5B37C608E29F}" type="datetimeFigureOut">
              <a:rPr lang="en-US">
                <a:solidFill>
                  <a:prstClr val="black">
                    <a:tint val="75000"/>
                  </a:prstClr>
                </a:solidFill>
              </a:rPr>
              <a:pPr defTabSz="914400">
                <a:defRPr/>
              </a:pPr>
              <a:t>9/1/2015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2047E213-9C10-4CDE-AE39-5C5E0AEFD496}" type="slidenum">
              <a:rPr lang="en-US">
                <a:solidFill>
                  <a:prstClr val="black">
                    <a:tint val="75000"/>
                  </a:prstClr>
                </a:solidFill>
              </a:rPr>
              <a:pPr defTabSz="914400">
                <a:defRPr/>
              </a:pPr>
              <a:t>‹#›</a:t>
            </a:fld>
            <a:endParaRPr lang="en-US" dirty="0">
              <a:solidFill>
                <a:prstClr val="black">
                  <a:tint val="75000"/>
                </a:prstClr>
              </a:solidFill>
            </a:endParaRPr>
          </a:p>
        </p:txBody>
      </p:sp>
      <p:cxnSp>
        <p:nvCxnSpPr>
          <p:cNvPr id="10" name="Straight Connector 9"/>
          <p:cNvCxnSpPr/>
          <p:nvPr userDrawn="1"/>
        </p:nvCxnSpPr>
        <p:spPr>
          <a:xfrm>
            <a:off x="318687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220728" y="0"/>
            <a:ext cx="0" cy="68580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194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Franklin Gothic Medium" pitchFamily="34" charset="0"/>
        </a:defRPr>
      </a:lvl2pPr>
      <a:lvl3pPr algn="l" rtl="0" eaLnBrk="0" fontAlgn="base" hangingPunct="0">
        <a:spcBef>
          <a:spcPct val="0"/>
        </a:spcBef>
        <a:spcAft>
          <a:spcPct val="0"/>
        </a:spcAft>
        <a:defRPr sz="3600">
          <a:solidFill>
            <a:schemeClr val="bg1"/>
          </a:solidFill>
          <a:latin typeface="Franklin Gothic Medium" pitchFamily="34" charset="0"/>
        </a:defRPr>
      </a:lvl3pPr>
      <a:lvl4pPr algn="l" rtl="0" eaLnBrk="0" fontAlgn="base" hangingPunct="0">
        <a:spcBef>
          <a:spcPct val="0"/>
        </a:spcBef>
        <a:spcAft>
          <a:spcPct val="0"/>
        </a:spcAft>
        <a:defRPr sz="3600">
          <a:solidFill>
            <a:schemeClr val="bg1"/>
          </a:solidFill>
          <a:latin typeface="Franklin Gothic Medium" pitchFamily="34" charset="0"/>
        </a:defRPr>
      </a:lvl4pPr>
      <a:lvl5pPr algn="l" rtl="0" eaLnBrk="0" fontAlgn="base" hangingPunct="0">
        <a:spcBef>
          <a:spcPct val="0"/>
        </a:spcBef>
        <a:spcAft>
          <a:spcPct val="0"/>
        </a:spcAft>
        <a:defRPr sz="3600">
          <a:solidFill>
            <a:schemeClr val="bg1"/>
          </a:solidFill>
          <a:latin typeface="Franklin Gothic Medium" pitchFamily="34" charset="0"/>
        </a:defRPr>
      </a:lvl5pPr>
      <a:lvl6pPr marL="457200" algn="l" rtl="0" fontAlgn="base">
        <a:spcBef>
          <a:spcPct val="0"/>
        </a:spcBef>
        <a:spcAft>
          <a:spcPct val="0"/>
        </a:spcAft>
        <a:defRPr sz="3600">
          <a:solidFill>
            <a:schemeClr val="bg1"/>
          </a:solidFill>
          <a:latin typeface="Franklin Gothic Medium" pitchFamily="34" charset="0"/>
        </a:defRPr>
      </a:lvl6pPr>
      <a:lvl7pPr marL="914400" algn="l" rtl="0" fontAlgn="base">
        <a:spcBef>
          <a:spcPct val="0"/>
        </a:spcBef>
        <a:spcAft>
          <a:spcPct val="0"/>
        </a:spcAft>
        <a:defRPr sz="3600">
          <a:solidFill>
            <a:schemeClr val="bg1"/>
          </a:solidFill>
          <a:latin typeface="Franklin Gothic Medium" pitchFamily="34" charset="0"/>
        </a:defRPr>
      </a:lvl7pPr>
      <a:lvl8pPr marL="1371600" algn="l" rtl="0" fontAlgn="base">
        <a:spcBef>
          <a:spcPct val="0"/>
        </a:spcBef>
        <a:spcAft>
          <a:spcPct val="0"/>
        </a:spcAft>
        <a:defRPr sz="3600">
          <a:solidFill>
            <a:schemeClr val="bg1"/>
          </a:solidFill>
          <a:latin typeface="Franklin Gothic Medium" pitchFamily="34" charset="0"/>
        </a:defRPr>
      </a:lvl8pPr>
      <a:lvl9pPr marL="1828800" algn="l" rtl="0" fontAlgn="base">
        <a:spcBef>
          <a:spcPct val="0"/>
        </a:spcBef>
        <a:spcAft>
          <a:spcPct val="0"/>
        </a:spcAft>
        <a:defRPr sz="3600">
          <a:solidFill>
            <a:schemeClr val="bg1"/>
          </a:solidFill>
          <a:latin typeface="Franklin Gothic Medium" pitchFamily="34" charset="0"/>
        </a:defRPr>
      </a:lvl9pPr>
    </p:titleStyle>
    <p:bodyStyle>
      <a:lvl1pPr marL="342900" indent="-342900" algn="l" rtl="0" eaLnBrk="0" fontAlgn="base" hangingPunct="0">
        <a:spcBef>
          <a:spcPct val="20000"/>
        </a:spcBef>
        <a:spcAft>
          <a:spcPct val="0"/>
        </a:spcAft>
        <a:defRPr sz="2000" kern="1200">
          <a:solidFill>
            <a:schemeClr val="bg1"/>
          </a:solidFill>
          <a:latin typeface="+mn-lt"/>
          <a:ea typeface="+mn-ea"/>
          <a:cs typeface="+mn-cs"/>
        </a:defRPr>
      </a:lvl1pPr>
      <a:lvl2pPr marL="742950" indent="-285750" algn="l" rtl="0" eaLnBrk="0" fontAlgn="base" hangingPunct="0">
        <a:spcBef>
          <a:spcPct val="20000"/>
        </a:spcBef>
        <a:spcAft>
          <a:spcPct val="0"/>
        </a:spcAft>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094412" y="2667000"/>
            <a:ext cx="5407501" cy="762000"/>
          </a:xfrm>
        </p:spPr>
        <p:txBody>
          <a:bodyPr>
            <a:normAutofit fontScale="90000"/>
          </a:bodyPr>
          <a:lstStyle/>
          <a:p>
            <a:pPr eaLnBrk="1" hangingPunct="1"/>
            <a:r>
              <a:rPr lang="en-US" dirty="0" smtClean="0">
                <a:solidFill>
                  <a:srgbClr val="0070C0"/>
                </a:solidFill>
              </a:rPr>
              <a:t>Fiscal Services</a:t>
            </a:r>
          </a:p>
        </p:txBody>
      </p:sp>
      <p:sp>
        <p:nvSpPr>
          <p:cNvPr id="15362" name="Subtitle 2"/>
          <p:cNvSpPr>
            <a:spLocks noGrp="1"/>
          </p:cNvSpPr>
          <p:nvPr>
            <p:ph type="subTitle" idx="1"/>
          </p:nvPr>
        </p:nvSpPr>
        <p:spPr/>
        <p:txBody>
          <a:bodyPr/>
          <a:lstStyle/>
          <a:p>
            <a:pPr eaLnBrk="1" hangingPunct="1">
              <a:spcBef>
                <a:spcPct val="0"/>
              </a:spcBef>
            </a:pPr>
            <a:r>
              <a:rPr lang="en-US" dirty="0" smtClean="0"/>
              <a:t>2015 - 2016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4029635"/>
            <a:ext cx="2590800" cy="2590800"/>
          </a:xfrm>
          <a:prstGeom prst="rect">
            <a:avLst/>
          </a:prstGeom>
        </p:spPr>
      </p:pic>
      <p:sp>
        <p:nvSpPr>
          <p:cNvPr id="3" name="Rectangle 2"/>
          <p:cNvSpPr/>
          <p:nvPr/>
        </p:nvSpPr>
        <p:spPr>
          <a:xfrm>
            <a:off x="5484812" y="5867400"/>
            <a:ext cx="6092825" cy="400110"/>
          </a:xfrm>
          <a:prstGeom prst="rect">
            <a:avLst/>
          </a:prstGeom>
        </p:spPr>
        <p:txBody>
          <a:bodyPr>
            <a:spAutoFit/>
          </a:bodyPr>
          <a:lstStyle/>
          <a:p>
            <a:pPr algn="r"/>
            <a:r>
              <a:rPr lang="en-US" sz="2000" b="1" dirty="0">
                <a:solidFill>
                  <a:srgbClr val="0070C0"/>
                </a:solidFill>
                <a:effectLst>
                  <a:outerShdw blurRad="53975" dist="22860" dir="5400000" algn="tl" rotWithShape="0">
                    <a:srgbClr val="000000">
                      <a:alpha val="55000"/>
                    </a:srgbClr>
                  </a:outerShdw>
                </a:effectLst>
                <a:latin typeface="+mj-lt"/>
                <a:ea typeface="+mj-ea"/>
                <a:cs typeface="+mj-cs"/>
              </a:rPr>
              <a:t>New Administrator Workshop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153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08012" y="794267"/>
            <a:ext cx="11125200" cy="5734903"/>
          </a:xfrm>
          <a:prstGeom prst="rect">
            <a:avLst/>
          </a:prstGeom>
          <a:noFill/>
          <a:ln w="9525">
            <a:noFill/>
            <a:miter lim="800000"/>
            <a:headEnd/>
            <a:tailEnd/>
          </a:ln>
        </p:spPr>
        <p:txBody>
          <a:bodyPr wrap="square" tIns="0" bIns="0" anchor="ctr">
            <a:spAutoFit/>
          </a:bodyPr>
          <a:lstStyle/>
          <a:p>
            <a:pPr marL="457200" lvl="0" indent="-457200">
              <a:spcAft>
                <a:spcPts val="1000"/>
              </a:spcAft>
              <a:buFont typeface="+mj-lt"/>
              <a:buAutoNum type="arabicPeriod" startAt="3"/>
            </a:pPr>
            <a:r>
              <a:rPr lang="en-US" dirty="0">
                <a:latin typeface="+mn-lt"/>
              </a:rPr>
              <a:t>If an employee needs to change an </a:t>
            </a:r>
            <a:r>
              <a:rPr lang="en-US" dirty="0" smtClean="0">
                <a:latin typeface="+mn-lt"/>
              </a:rPr>
              <a:t>affidavit </a:t>
            </a:r>
            <a:r>
              <a:rPr lang="en-US" dirty="0">
                <a:latin typeface="+mn-lt"/>
              </a:rPr>
              <a:t>that has </a:t>
            </a:r>
            <a:r>
              <a:rPr lang="en-US" dirty="0" smtClean="0">
                <a:latin typeface="+mn-lt"/>
              </a:rPr>
              <a:t/>
            </a:r>
            <a:br>
              <a:rPr lang="en-US" dirty="0" smtClean="0">
                <a:latin typeface="+mn-lt"/>
              </a:rPr>
            </a:br>
            <a:r>
              <a:rPr lang="en-US" dirty="0" smtClean="0">
                <a:latin typeface="+mn-lt"/>
              </a:rPr>
              <a:t>already been </a:t>
            </a:r>
            <a:r>
              <a:rPr lang="en-US" dirty="0">
                <a:latin typeface="+mn-lt"/>
              </a:rPr>
              <a:t>submitted to Payroll, what should the </a:t>
            </a:r>
            <a:r>
              <a:rPr lang="en-US" dirty="0" smtClean="0">
                <a:latin typeface="+mn-lt"/>
              </a:rPr>
              <a:t/>
            </a:r>
            <a:br>
              <a:rPr lang="en-US" dirty="0" smtClean="0">
                <a:latin typeface="+mn-lt"/>
              </a:rPr>
            </a:br>
            <a:r>
              <a:rPr lang="en-US" dirty="0" smtClean="0">
                <a:latin typeface="+mn-lt"/>
              </a:rPr>
              <a:t>employee do?</a:t>
            </a:r>
          </a:p>
          <a:p>
            <a:pPr marL="800100" lvl="1" indent="-342900">
              <a:buClr>
                <a:srgbClr val="0070C0"/>
              </a:buClr>
              <a:buFont typeface="Arial" pitchFamily="34" charset="0"/>
              <a:buChar char="•"/>
            </a:pPr>
            <a:r>
              <a:rPr lang="en-US" dirty="0">
                <a:solidFill>
                  <a:srgbClr val="0070C0"/>
                </a:solidFill>
              </a:rPr>
              <a:t>Obtain a copy of his/her original affidavit</a:t>
            </a:r>
          </a:p>
          <a:p>
            <a:pPr marL="800100" lvl="1" indent="-342900">
              <a:buClr>
                <a:srgbClr val="0070C0"/>
              </a:buClr>
              <a:buFont typeface="Arial" pitchFamily="34" charset="0"/>
              <a:buChar char="•"/>
            </a:pPr>
            <a:r>
              <a:rPr lang="en-US" dirty="0">
                <a:solidFill>
                  <a:srgbClr val="0070C0"/>
                </a:solidFill>
              </a:rPr>
              <a:t>Make changes as needed</a:t>
            </a:r>
          </a:p>
          <a:p>
            <a:pPr marL="800100" lvl="1" indent="-342900">
              <a:buClr>
                <a:srgbClr val="0070C0"/>
              </a:buClr>
              <a:buFont typeface="Arial" pitchFamily="34" charset="0"/>
              <a:buChar char="•"/>
            </a:pPr>
            <a:r>
              <a:rPr lang="en-US" dirty="0">
                <a:solidFill>
                  <a:srgbClr val="0070C0"/>
                </a:solidFill>
              </a:rPr>
              <a:t>Write “Revised” on the top of the affidavit</a:t>
            </a:r>
          </a:p>
          <a:p>
            <a:pPr marL="800100" lvl="1" indent="-342900">
              <a:buClr>
                <a:srgbClr val="0070C0"/>
              </a:buClr>
              <a:buFont typeface="Arial" pitchFamily="34" charset="0"/>
              <a:buChar char="•"/>
            </a:pPr>
            <a:r>
              <a:rPr lang="en-US" dirty="0">
                <a:solidFill>
                  <a:srgbClr val="0070C0"/>
                </a:solidFill>
              </a:rPr>
              <a:t>Submit to his/her administrator for approval</a:t>
            </a:r>
          </a:p>
          <a:p>
            <a:pPr marL="800100" lvl="1" indent="-342900">
              <a:buClr>
                <a:srgbClr val="0070C0"/>
              </a:buClr>
              <a:buFont typeface="Arial" pitchFamily="34" charset="0"/>
              <a:buChar char="•"/>
            </a:pPr>
            <a:r>
              <a:rPr lang="en-US" dirty="0">
                <a:solidFill>
                  <a:srgbClr val="0070C0"/>
                </a:solidFill>
              </a:rPr>
              <a:t>Forward to Payroll for change(s) to be </a:t>
            </a:r>
            <a:r>
              <a:rPr lang="en-US" dirty="0" smtClean="0">
                <a:solidFill>
                  <a:srgbClr val="0070C0"/>
                </a:solidFill>
              </a:rPr>
              <a:t>made</a:t>
            </a:r>
          </a:p>
          <a:p>
            <a:pPr marL="457200" lvl="1" indent="0">
              <a:buClr>
                <a:srgbClr val="0070C0"/>
              </a:buClr>
            </a:pPr>
            <a:endParaRPr lang="en-US" dirty="0">
              <a:solidFill>
                <a:srgbClr val="0070C0"/>
              </a:solidFill>
            </a:endParaRPr>
          </a:p>
          <a:p>
            <a:pPr marL="457200" indent="-457200">
              <a:spcAft>
                <a:spcPts val="1000"/>
              </a:spcAft>
              <a:buFont typeface="+mj-lt"/>
              <a:buAutoNum type="arabicPeriod" startAt="4"/>
            </a:pPr>
            <a:r>
              <a:rPr lang="en-US" dirty="0" smtClean="0">
                <a:latin typeface="+mn-lt"/>
              </a:rPr>
              <a:t>Will Payroll accept an affidavit without an employee’s signature?</a:t>
            </a:r>
          </a:p>
          <a:p>
            <a:pPr marL="457200" lvl="1" indent="0">
              <a:buClr>
                <a:srgbClr val="0070C0"/>
              </a:buClr>
            </a:pPr>
            <a:r>
              <a:rPr lang="en-US" dirty="0">
                <a:solidFill>
                  <a:srgbClr val="0070C0"/>
                </a:solidFill>
                <a:latin typeface="+mn-lt"/>
              </a:rPr>
              <a:t>Yes, when the dates are covered by an acceptable doctor’s off work order (including Industrial Injury) and when an employee has been absent for an extended period</a:t>
            </a:r>
            <a:r>
              <a:rPr lang="en-US" dirty="0" smtClean="0">
                <a:solidFill>
                  <a:srgbClr val="0070C0"/>
                </a:solidFill>
                <a:latin typeface="+mn-lt"/>
              </a:rPr>
              <a:t>. “</a:t>
            </a:r>
            <a:r>
              <a:rPr lang="en-US" dirty="0">
                <a:solidFill>
                  <a:srgbClr val="0070C0"/>
                </a:solidFill>
                <a:latin typeface="+mn-lt"/>
              </a:rPr>
              <a:t>Signature Unavailable” must be written on the </a:t>
            </a:r>
            <a:r>
              <a:rPr lang="en-US" dirty="0" smtClean="0">
                <a:solidFill>
                  <a:srgbClr val="0070C0"/>
                </a:solidFill>
                <a:latin typeface="+mn-lt"/>
              </a:rPr>
              <a:t>“Signature </a:t>
            </a:r>
            <a:r>
              <a:rPr lang="en-US" dirty="0">
                <a:solidFill>
                  <a:srgbClr val="0070C0"/>
                </a:solidFill>
                <a:latin typeface="+mn-lt"/>
              </a:rPr>
              <a:t>of </a:t>
            </a:r>
            <a:r>
              <a:rPr lang="en-US" dirty="0" smtClean="0">
                <a:solidFill>
                  <a:srgbClr val="0070C0"/>
                </a:solidFill>
                <a:latin typeface="+mn-lt"/>
              </a:rPr>
              <a:t>Employee</a:t>
            </a:r>
            <a:r>
              <a:rPr lang="en-US" dirty="0">
                <a:solidFill>
                  <a:srgbClr val="0070C0"/>
                </a:solidFill>
                <a:latin typeface="+mn-lt"/>
              </a:rPr>
              <a:t>” </a:t>
            </a:r>
            <a:r>
              <a:rPr lang="en-US" dirty="0" smtClean="0">
                <a:solidFill>
                  <a:srgbClr val="0070C0"/>
                </a:solidFill>
                <a:latin typeface="+mn-lt"/>
              </a:rPr>
              <a:t>line.</a:t>
            </a:r>
          </a:p>
          <a:p>
            <a:pPr marL="800100" lvl="1" indent="-342900">
              <a:buClr>
                <a:srgbClr val="0070C0"/>
              </a:buClr>
              <a:buFont typeface="Arial" pitchFamily="34" charset="0"/>
              <a:buChar char="•"/>
            </a:pPr>
            <a:endParaRPr lang="en-US" sz="2000" dirty="0">
              <a:solidFill>
                <a:srgbClr val="0070C0"/>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812" y="381000"/>
            <a:ext cx="1676400" cy="1915886"/>
          </a:xfrm>
          <a:prstGeom prst="rect">
            <a:avLst/>
          </a:prstGeom>
        </p:spPr>
      </p:pic>
    </p:spTree>
    <p:extLst>
      <p:ext uri="{BB962C8B-B14F-4D97-AF65-F5344CB8AC3E}">
        <p14:creationId xmlns:p14="http://schemas.microsoft.com/office/powerpoint/2010/main" val="11185895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937"/>
                                        </p:tgtEl>
                                        <p:attrNameLst>
                                          <p:attrName>style.visibility</p:attrName>
                                        </p:attrNameLst>
                                      </p:cBhvr>
                                      <p:to>
                                        <p:strVal val="visible"/>
                                      </p:to>
                                    </p:set>
                                    <p:anim calcmode="lin" valueType="num">
                                      <p:cBhvr additive="base">
                                        <p:cTn id="7" dur="500" fill="hold"/>
                                        <p:tgtEl>
                                          <p:spTgt spid="39937"/>
                                        </p:tgtEl>
                                        <p:attrNameLst>
                                          <p:attrName>ppt_x</p:attrName>
                                        </p:attrNameLst>
                                      </p:cBhvr>
                                      <p:tavLst>
                                        <p:tav tm="0">
                                          <p:val>
                                            <p:strVal val="#ppt_x"/>
                                          </p:val>
                                        </p:tav>
                                        <p:tav tm="100000">
                                          <p:val>
                                            <p:strVal val="#ppt_x"/>
                                          </p:val>
                                        </p:tav>
                                      </p:tavLst>
                                    </p:anim>
                                    <p:anim calcmode="lin" valueType="num">
                                      <p:cBhvr additive="base">
                                        <p:cTn id="8" dur="500" fill="hold"/>
                                        <p:tgtEl>
                                          <p:spTgt spid="399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7">
                                            <p:txEl>
                                              <p:pRg st="1" end="1"/>
                                            </p:txEl>
                                          </p:spTgt>
                                        </p:tgtEl>
                                        <p:attrNameLst>
                                          <p:attrName>style.visibility</p:attrName>
                                        </p:attrNameLst>
                                      </p:cBhvr>
                                      <p:to>
                                        <p:strVal val="visible"/>
                                      </p:to>
                                    </p:set>
                                    <p:anim calcmode="lin" valueType="num">
                                      <p:cBhvr additive="base">
                                        <p:cTn id="13" dur="500" fill="hold"/>
                                        <p:tgtEl>
                                          <p:spTgt spid="399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7">
                                            <p:txEl>
                                              <p:pRg st="2" end="2"/>
                                            </p:txEl>
                                          </p:spTgt>
                                        </p:tgtEl>
                                        <p:attrNameLst>
                                          <p:attrName>style.visibility</p:attrName>
                                        </p:attrNameLst>
                                      </p:cBhvr>
                                      <p:to>
                                        <p:strVal val="visible"/>
                                      </p:to>
                                    </p:set>
                                    <p:anim calcmode="lin" valueType="num">
                                      <p:cBhvr additive="base">
                                        <p:cTn id="19" dur="500" fill="hold"/>
                                        <p:tgtEl>
                                          <p:spTgt spid="399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37">
                                            <p:txEl>
                                              <p:pRg st="3" end="3"/>
                                            </p:txEl>
                                          </p:spTgt>
                                        </p:tgtEl>
                                        <p:attrNameLst>
                                          <p:attrName>style.visibility</p:attrName>
                                        </p:attrNameLst>
                                      </p:cBhvr>
                                      <p:to>
                                        <p:strVal val="visible"/>
                                      </p:to>
                                    </p:set>
                                    <p:anim calcmode="lin" valueType="num">
                                      <p:cBhvr additive="base">
                                        <p:cTn id="25" dur="500" fill="hold"/>
                                        <p:tgtEl>
                                          <p:spTgt spid="3993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37">
                                            <p:txEl>
                                              <p:pRg st="4" end="4"/>
                                            </p:txEl>
                                          </p:spTgt>
                                        </p:tgtEl>
                                        <p:attrNameLst>
                                          <p:attrName>style.visibility</p:attrName>
                                        </p:attrNameLst>
                                      </p:cBhvr>
                                      <p:to>
                                        <p:strVal val="visible"/>
                                      </p:to>
                                    </p:set>
                                    <p:anim calcmode="lin" valueType="num">
                                      <p:cBhvr additive="base">
                                        <p:cTn id="31" dur="500" fill="hold"/>
                                        <p:tgtEl>
                                          <p:spTgt spid="3993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937">
                                            <p:txEl>
                                              <p:pRg st="5" end="5"/>
                                            </p:txEl>
                                          </p:spTgt>
                                        </p:tgtEl>
                                        <p:attrNameLst>
                                          <p:attrName>style.visibility</p:attrName>
                                        </p:attrNameLst>
                                      </p:cBhvr>
                                      <p:to>
                                        <p:strVal val="visible"/>
                                      </p:to>
                                    </p:set>
                                    <p:anim calcmode="lin" valueType="num">
                                      <p:cBhvr additive="base">
                                        <p:cTn id="37" dur="500" fill="hold"/>
                                        <p:tgtEl>
                                          <p:spTgt spid="3993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937">
                                            <p:txEl>
                                              <p:pRg st="7" end="7"/>
                                            </p:txEl>
                                          </p:spTgt>
                                        </p:tgtEl>
                                        <p:attrNameLst>
                                          <p:attrName>style.visibility</p:attrName>
                                        </p:attrNameLst>
                                      </p:cBhvr>
                                      <p:to>
                                        <p:strVal val="visible"/>
                                      </p:to>
                                    </p:set>
                                    <p:anim calcmode="lin" valueType="num">
                                      <p:cBhvr additive="base">
                                        <p:cTn id="43" dur="500" fill="hold"/>
                                        <p:tgtEl>
                                          <p:spTgt spid="3993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937">
                                            <p:txEl>
                                              <p:pRg st="8" end="8"/>
                                            </p:txEl>
                                          </p:spTgt>
                                        </p:tgtEl>
                                        <p:attrNameLst>
                                          <p:attrName>style.visibility</p:attrName>
                                        </p:attrNameLst>
                                      </p:cBhvr>
                                      <p:to>
                                        <p:strVal val="visible"/>
                                      </p:to>
                                    </p:set>
                                    <p:anim calcmode="lin" valueType="num">
                                      <p:cBhvr additive="base">
                                        <p:cTn id="49" dur="500" fill="hold"/>
                                        <p:tgtEl>
                                          <p:spTgt spid="3993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p:cNvSpPr>
          <p:nvPr>
            <p:ph type="body" sz="half" idx="4294967295"/>
          </p:nvPr>
        </p:nvSpPr>
        <p:spPr>
          <a:xfrm>
            <a:off x="608012" y="838200"/>
            <a:ext cx="11125200" cy="5615609"/>
          </a:xfrm>
        </p:spPr>
        <p:txBody>
          <a:bodyPr>
            <a:noAutofit/>
          </a:bodyPr>
          <a:lstStyle/>
          <a:p>
            <a:pPr marL="2057400" indent="-457200">
              <a:lnSpc>
                <a:spcPct val="110000"/>
              </a:lnSpc>
              <a:spcBef>
                <a:spcPts val="0"/>
              </a:spcBef>
              <a:spcAft>
                <a:spcPts val="1000"/>
              </a:spcAft>
              <a:buClrTx/>
              <a:buSzPct val="100000"/>
              <a:buFont typeface="+mj-lt"/>
              <a:buAutoNum type="arabicPeriod" startAt="5"/>
            </a:pPr>
            <a:r>
              <a:rPr lang="en-US" sz="2400" dirty="0" smtClean="0"/>
              <a:t>Why </a:t>
            </a:r>
            <a:r>
              <a:rPr lang="en-US" sz="2400" dirty="0"/>
              <a:t>is it important for the employee and the administrator to date their </a:t>
            </a:r>
            <a:r>
              <a:rPr lang="en-US" sz="2400" dirty="0" smtClean="0"/>
              <a:t>affidavit when </a:t>
            </a:r>
            <a:r>
              <a:rPr lang="en-US" sz="2400" dirty="0"/>
              <a:t>signing it</a:t>
            </a:r>
            <a:r>
              <a:rPr lang="en-US" sz="2400" dirty="0" smtClean="0"/>
              <a:t>?</a:t>
            </a:r>
            <a:endParaRPr lang="en-US" sz="2400" dirty="0"/>
          </a:p>
          <a:p>
            <a:pPr marL="2057400" indent="0">
              <a:lnSpc>
                <a:spcPct val="110000"/>
              </a:lnSpc>
              <a:spcBef>
                <a:spcPts val="0"/>
              </a:spcBef>
              <a:spcAft>
                <a:spcPts val="1000"/>
              </a:spcAft>
              <a:buFont typeface="Arial" charset="0"/>
              <a:buNone/>
            </a:pPr>
            <a:r>
              <a:rPr lang="en-US" sz="2400" dirty="0" smtClean="0">
                <a:solidFill>
                  <a:srgbClr val="0070C0"/>
                </a:solidFill>
              </a:rPr>
              <a:t>Dating </a:t>
            </a:r>
            <a:r>
              <a:rPr lang="en-US" sz="2400" dirty="0">
                <a:solidFill>
                  <a:srgbClr val="0070C0"/>
                </a:solidFill>
              </a:rPr>
              <a:t>the </a:t>
            </a:r>
            <a:r>
              <a:rPr lang="en-US" sz="2400" dirty="0" smtClean="0">
                <a:solidFill>
                  <a:srgbClr val="0070C0"/>
                </a:solidFill>
              </a:rPr>
              <a:t>affidavit </a:t>
            </a:r>
            <a:r>
              <a:rPr lang="en-US" sz="2400" dirty="0">
                <a:solidFill>
                  <a:srgbClr val="0070C0"/>
                </a:solidFill>
              </a:rPr>
              <a:t>provides important back up documentation for the employee, the </a:t>
            </a:r>
            <a:r>
              <a:rPr lang="en-US" sz="2400" dirty="0" smtClean="0">
                <a:solidFill>
                  <a:srgbClr val="0070C0"/>
                </a:solidFill>
              </a:rPr>
              <a:t>administrator, </a:t>
            </a:r>
            <a:br>
              <a:rPr lang="en-US" sz="2400" dirty="0" smtClean="0">
                <a:solidFill>
                  <a:srgbClr val="0070C0"/>
                </a:solidFill>
              </a:rPr>
            </a:br>
            <a:r>
              <a:rPr lang="en-US" sz="2400" dirty="0" smtClean="0">
                <a:solidFill>
                  <a:srgbClr val="0070C0"/>
                </a:solidFill>
              </a:rPr>
              <a:t>and </a:t>
            </a:r>
            <a:r>
              <a:rPr lang="en-US" sz="2400" dirty="0">
                <a:solidFill>
                  <a:srgbClr val="0070C0"/>
                </a:solidFill>
              </a:rPr>
              <a:t>the site when issues </a:t>
            </a:r>
            <a:r>
              <a:rPr lang="en-US" sz="2400" dirty="0" smtClean="0">
                <a:solidFill>
                  <a:srgbClr val="0070C0"/>
                </a:solidFill>
              </a:rPr>
              <a:t>occur.</a:t>
            </a:r>
            <a:br>
              <a:rPr lang="en-US" sz="2400" dirty="0" smtClean="0">
                <a:solidFill>
                  <a:srgbClr val="0070C0"/>
                </a:solidFill>
              </a:rPr>
            </a:br>
            <a:endParaRPr lang="en-US" sz="2400" dirty="0" smtClean="0">
              <a:solidFill>
                <a:srgbClr val="0070C0"/>
              </a:solidFill>
            </a:endParaRPr>
          </a:p>
          <a:p>
            <a:pPr marL="457200" indent="-457200">
              <a:lnSpc>
                <a:spcPct val="110000"/>
              </a:lnSpc>
              <a:spcBef>
                <a:spcPts val="0"/>
              </a:spcBef>
              <a:spcAft>
                <a:spcPts val="1000"/>
              </a:spcAft>
              <a:buClrTx/>
              <a:buSzPct val="100000"/>
              <a:buFont typeface="+mj-lt"/>
              <a:buAutoNum type="arabicPeriod" startAt="6"/>
            </a:pPr>
            <a:r>
              <a:rPr lang="en-US" sz="2400" dirty="0" smtClean="0"/>
              <a:t>What happens when affidavits are not sent to Payroll in a timely manner?</a:t>
            </a:r>
          </a:p>
          <a:p>
            <a:pPr marL="804672" lvl="2" indent="-347472">
              <a:buClr>
                <a:srgbClr val="0070C0"/>
              </a:buClr>
              <a:buFont typeface="Arial" pitchFamily="34" charset="0"/>
              <a:buChar char="•"/>
            </a:pPr>
            <a:r>
              <a:rPr lang="en-US" sz="2400" dirty="0">
                <a:solidFill>
                  <a:srgbClr val="0070C0"/>
                </a:solidFill>
              </a:rPr>
              <a:t>Employee complaints</a:t>
            </a:r>
          </a:p>
          <a:p>
            <a:pPr marL="804672" lvl="2" indent="-347472">
              <a:buClr>
                <a:srgbClr val="0070C0"/>
              </a:buClr>
              <a:buFont typeface="Arial" pitchFamily="34" charset="0"/>
              <a:buChar char="•"/>
            </a:pPr>
            <a:r>
              <a:rPr lang="en-US" sz="2400" dirty="0">
                <a:solidFill>
                  <a:srgbClr val="0070C0"/>
                </a:solidFill>
              </a:rPr>
              <a:t>Overpayment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87" y="1066800"/>
            <a:ext cx="1685925" cy="1926771"/>
          </a:xfrm>
          <a:prstGeom prst="rect">
            <a:avLst/>
          </a:prstGeom>
        </p:spPr>
      </p:pic>
    </p:spTree>
    <p:extLst>
      <p:ext uri="{BB962C8B-B14F-4D97-AF65-F5344CB8AC3E}">
        <p14:creationId xmlns:p14="http://schemas.microsoft.com/office/powerpoint/2010/main" val="340090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additive="base">
                                        <p:cTn id="7" dur="500" fill="hold"/>
                                        <p:tgtEl>
                                          <p:spTgt spid="348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2">
                                            <p:txEl>
                                              <p:pRg st="1" end="1"/>
                                            </p:txEl>
                                          </p:spTgt>
                                        </p:tgtEl>
                                        <p:attrNameLst>
                                          <p:attrName>style.visibility</p:attrName>
                                        </p:attrNameLst>
                                      </p:cBhvr>
                                      <p:to>
                                        <p:strVal val="visible"/>
                                      </p:to>
                                    </p:set>
                                    <p:anim calcmode="lin" valueType="num">
                                      <p:cBhvr additive="base">
                                        <p:cTn id="13" dur="500" fill="hold"/>
                                        <p:tgtEl>
                                          <p:spTgt spid="348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2">
                                            <p:txEl>
                                              <p:pRg st="2" end="2"/>
                                            </p:txEl>
                                          </p:spTgt>
                                        </p:tgtEl>
                                        <p:attrNameLst>
                                          <p:attrName>style.visibility</p:attrName>
                                        </p:attrNameLst>
                                      </p:cBhvr>
                                      <p:to>
                                        <p:strVal val="visible"/>
                                      </p:to>
                                    </p:set>
                                    <p:anim calcmode="lin" valueType="num">
                                      <p:cBhvr additive="base">
                                        <p:cTn id="19" dur="500" fill="hold"/>
                                        <p:tgtEl>
                                          <p:spTgt spid="348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22">
                                            <p:txEl>
                                              <p:pRg st="3" end="3"/>
                                            </p:txEl>
                                          </p:spTgt>
                                        </p:tgtEl>
                                        <p:attrNameLst>
                                          <p:attrName>style.visibility</p:attrName>
                                        </p:attrNameLst>
                                      </p:cBhvr>
                                      <p:to>
                                        <p:strVal val="visible"/>
                                      </p:to>
                                    </p:set>
                                    <p:anim calcmode="lin" valueType="num">
                                      <p:cBhvr additive="base">
                                        <p:cTn id="25" dur="500" fill="hold"/>
                                        <p:tgtEl>
                                          <p:spTgt spid="348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22">
                                            <p:txEl>
                                              <p:pRg st="4" end="4"/>
                                            </p:txEl>
                                          </p:spTgt>
                                        </p:tgtEl>
                                        <p:attrNameLst>
                                          <p:attrName>style.visibility</p:attrName>
                                        </p:attrNameLst>
                                      </p:cBhvr>
                                      <p:to>
                                        <p:strVal val="visible"/>
                                      </p:to>
                                    </p:set>
                                    <p:anim calcmode="lin" valueType="num">
                                      <p:cBhvr additive="base">
                                        <p:cTn id="31" dur="500" fill="hold"/>
                                        <p:tgtEl>
                                          <p:spTgt spid="348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10908998" cy="762000"/>
          </a:xfrm>
        </p:spPr>
        <p:txBody>
          <a:bodyPr/>
          <a:lstStyle/>
          <a:p>
            <a:pPr algn="ctr"/>
            <a:r>
              <a:rPr lang="en-US" dirty="0" smtClean="0">
                <a:solidFill>
                  <a:srgbClr val="0070C0"/>
                </a:solidFill>
              </a:rPr>
              <a:t>Employee Monthly Report</a:t>
            </a:r>
            <a:endParaRPr lang="en-US" dirty="0">
              <a:solidFill>
                <a:srgbClr val="0070C0"/>
              </a:solidFill>
            </a:endParaRPr>
          </a:p>
        </p:txBody>
      </p:sp>
      <p:sp>
        <p:nvSpPr>
          <p:cNvPr id="4" name="Rectangle 3"/>
          <p:cNvSpPr/>
          <p:nvPr/>
        </p:nvSpPr>
        <p:spPr>
          <a:xfrm>
            <a:off x="989012" y="5181600"/>
            <a:ext cx="10058399" cy="707886"/>
          </a:xfrm>
          <a:prstGeom prst="rect">
            <a:avLst/>
          </a:prstGeom>
        </p:spPr>
        <p:txBody>
          <a:bodyPr wrap="square">
            <a:spAutoFit/>
          </a:bodyPr>
          <a:lstStyle/>
          <a:p>
            <a:pPr algn="ctr"/>
            <a:r>
              <a:rPr lang="en-US" sz="2000" b="1" dirty="0">
                <a:solidFill>
                  <a:srgbClr val="0070C0"/>
                </a:solidFill>
              </a:rPr>
              <a:t>Attach all affidavits listed on your report, sign and submit to Fiscal Services by the 15</a:t>
            </a:r>
            <a:r>
              <a:rPr lang="en-US" sz="2000" b="1" baseline="30000" dirty="0">
                <a:solidFill>
                  <a:srgbClr val="0070C0"/>
                </a:solidFill>
              </a:rPr>
              <a:t>th</a:t>
            </a:r>
            <a:r>
              <a:rPr lang="en-US" sz="2000" b="1" dirty="0">
                <a:solidFill>
                  <a:srgbClr val="0070C0"/>
                </a:solidFill>
              </a:rPr>
              <a:t> of each </a:t>
            </a:r>
            <a:r>
              <a:rPr lang="en-US" sz="2000" b="1" dirty="0" smtClean="0">
                <a:solidFill>
                  <a:srgbClr val="0070C0"/>
                </a:solidFill>
              </a:rPr>
              <a:t>month.</a:t>
            </a:r>
            <a:endParaRPr lang="en-US" sz="20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43" y="1371600"/>
            <a:ext cx="1054266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2411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57200"/>
            <a:ext cx="11049000" cy="762000"/>
          </a:xfrm>
        </p:spPr>
        <p:txBody>
          <a:bodyPr/>
          <a:lstStyle/>
          <a:p>
            <a:pPr algn="ctr"/>
            <a:r>
              <a:rPr lang="en-US" dirty="0" smtClean="0">
                <a:solidFill>
                  <a:srgbClr val="0070C0"/>
                </a:solidFill>
              </a:rPr>
              <a:t>PERSONNEL SERVICES REQUEST (PSR)</a:t>
            </a:r>
            <a:endParaRPr lang="en-US" dirty="0">
              <a:solidFill>
                <a:srgbClr val="0070C0"/>
              </a:solidFill>
            </a:endParaRPr>
          </a:p>
        </p:txBody>
      </p:sp>
      <p:pic>
        <p:nvPicPr>
          <p:cNvPr id="4" name="Picture 2" descr="C:\Documents and Settings\michelleboggs\Local Settings\Temporary Internet Files\Content.IE5\Y1OTTF4M\MC900438012[1].wmf"/>
          <p:cNvPicPr>
            <a:picLocks noGrp="1" noChangeAspect="1" noChangeArrowheads="1"/>
          </p:cNvPicPr>
          <p:nvPr>
            <p:ph idx="1"/>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137" y="3048000"/>
            <a:ext cx="1920875"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8012" y="1371600"/>
            <a:ext cx="10972800" cy="1077218"/>
          </a:xfrm>
          <a:prstGeom prst="rect">
            <a:avLst/>
          </a:prstGeom>
          <a:noFill/>
        </p:spPr>
        <p:txBody>
          <a:bodyPr wrap="square" rtlCol="0">
            <a:spAutoFit/>
          </a:bodyPr>
          <a:lstStyle/>
          <a:p>
            <a:r>
              <a:rPr lang="en-US" sz="3200" dirty="0" smtClean="0">
                <a:latin typeface="+mn-lt"/>
              </a:rPr>
              <a:t>What is the purpose of a PSR and when should one be completed?</a:t>
            </a:r>
            <a:endParaRPr lang="en-US" sz="2800" dirty="0">
              <a:latin typeface="+mn-lt"/>
            </a:endParaRPr>
          </a:p>
        </p:txBody>
      </p:sp>
      <p:sp>
        <p:nvSpPr>
          <p:cNvPr id="7" name="Rectangle 6"/>
          <p:cNvSpPr/>
          <p:nvPr/>
        </p:nvSpPr>
        <p:spPr>
          <a:xfrm>
            <a:off x="2894012" y="2367677"/>
            <a:ext cx="8686800" cy="4185761"/>
          </a:xfrm>
          <a:prstGeom prst="rect">
            <a:avLst/>
          </a:prstGeom>
          <a:ln w="3175">
            <a:noFill/>
          </a:ln>
          <a:effectLst>
            <a:glow rad="228600">
              <a:schemeClr val="accent1">
                <a:satMod val="175000"/>
                <a:alpha val="40000"/>
              </a:schemeClr>
            </a:glow>
          </a:effectLst>
        </p:spPr>
        <p:txBody>
          <a:bodyPr wrap="square">
            <a:spAutoFit/>
          </a:bodyPr>
          <a:lstStyle/>
          <a:p>
            <a:pPr marL="274320">
              <a:spcBef>
                <a:spcPts val="0"/>
              </a:spcBef>
              <a:spcAft>
                <a:spcPts val="0"/>
              </a:spcAft>
            </a:pPr>
            <a:endParaRPr lang="en-US" sz="900" dirty="0" smtClean="0"/>
          </a:p>
          <a:p>
            <a:pPr marL="617220" indent="-342900">
              <a:spcBef>
                <a:spcPts val="0"/>
              </a:spcBef>
              <a:spcAft>
                <a:spcPts val="0"/>
              </a:spcAft>
              <a:buClr>
                <a:srgbClr val="0070C0"/>
              </a:buClr>
              <a:buFont typeface="Arial" pitchFamily="34" charset="0"/>
              <a:buChar char="•"/>
            </a:pPr>
            <a:r>
              <a:rPr lang="en-US" dirty="0" smtClean="0">
                <a:latin typeface="+mn-lt"/>
              </a:rPr>
              <a:t>A </a:t>
            </a:r>
            <a:r>
              <a:rPr lang="en-US" b="1" dirty="0">
                <a:solidFill>
                  <a:srgbClr val="0070C0"/>
                </a:solidFill>
                <a:latin typeface="+mn-lt"/>
              </a:rPr>
              <a:t>PSR</a:t>
            </a:r>
            <a:r>
              <a:rPr lang="en-US" dirty="0">
                <a:solidFill>
                  <a:srgbClr val="0070C0"/>
                </a:solidFill>
                <a:latin typeface="+mn-lt"/>
              </a:rPr>
              <a:t> </a:t>
            </a:r>
            <a:r>
              <a:rPr lang="en-US" dirty="0">
                <a:latin typeface="+mn-lt"/>
              </a:rPr>
              <a:t>is the official way for you to </a:t>
            </a:r>
            <a:r>
              <a:rPr lang="en-US" dirty="0" smtClean="0">
                <a:latin typeface="+mn-lt"/>
              </a:rPr>
              <a:t>request approval for staffing changes at </a:t>
            </a:r>
            <a:r>
              <a:rPr lang="en-US" dirty="0">
                <a:latin typeface="+mn-lt"/>
              </a:rPr>
              <a:t>your </a:t>
            </a:r>
            <a:r>
              <a:rPr lang="en-US" dirty="0" smtClean="0">
                <a:latin typeface="+mn-lt"/>
              </a:rPr>
              <a:t>site.</a:t>
            </a:r>
            <a:br>
              <a:rPr lang="en-US" dirty="0" smtClean="0">
                <a:latin typeface="+mn-lt"/>
              </a:rPr>
            </a:br>
            <a:endParaRPr lang="en-US" dirty="0" smtClean="0">
              <a:latin typeface="+mn-lt"/>
            </a:endParaRPr>
          </a:p>
          <a:p>
            <a:pPr marL="617220" indent="-342900">
              <a:spcBef>
                <a:spcPts val="0"/>
              </a:spcBef>
              <a:spcAft>
                <a:spcPts val="0"/>
              </a:spcAft>
              <a:buClr>
                <a:srgbClr val="0070C0"/>
              </a:buClr>
              <a:buFont typeface="Arial" pitchFamily="34" charset="0"/>
              <a:buChar char="•"/>
            </a:pPr>
            <a:r>
              <a:rPr lang="en-US" dirty="0">
                <a:latin typeface="+mn-lt"/>
              </a:rPr>
              <a:t>A</a:t>
            </a:r>
            <a:r>
              <a:rPr lang="en-US" b="1" dirty="0">
                <a:solidFill>
                  <a:schemeClr val="accent1"/>
                </a:solidFill>
                <a:latin typeface="+mn-lt"/>
              </a:rPr>
              <a:t> </a:t>
            </a:r>
            <a:r>
              <a:rPr lang="en-US" b="1" dirty="0">
                <a:solidFill>
                  <a:srgbClr val="0070C0"/>
                </a:solidFill>
                <a:latin typeface="+mn-lt"/>
              </a:rPr>
              <a:t>PSR</a:t>
            </a:r>
            <a:r>
              <a:rPr lang="en-US" b="1" dirty="0">
                <a:solidFill>
                  <a:schemeClr val="accent1"/>
                </a:solidFill>
                <a:latin typeface="+mn-lt"/>
              </a:rPr>
              <a:t> </a:t>
            </a:r>
            <a:r>
              <a:rPr lang="en-US" dirty="0">
                <a:latin typeface="+mn-lt"/>
              </a:rPr>
              <a:t>allows for proper budget alignment of your staffing expenses.</a:t>
            </a:r>
          </a:p>
          <a:p>
            <a:pPr marL="274320">
              <a:spcBef>
                <a:spcPts val="0"/>
              </a:spcBef>
              <a:spcAft>
                <a:spcPts val="0"/>
              </a:spcAft>
              <a:buClr>
                <a:schemeClr val="accent1"/>
              </a:buClr>
            </a:pPr>
            <a:endParaRPr lang="en-US" dirty="0" smtClean="0">
              <a:latin typeface="+mn-lt"/>
            </a:endParaRPr>
          </a:p>
          <a:p>
            <a:pPr marL="617220" indent="-342900">
              <a:spcBef>
                <a:spcPts val="0"/>
              </a:spcBef>
              <a:spcAft>
                <a:spcPts val="0"/>
              </a:spcAft>
              <a:buClr>
                <a:srgbClr val="0070C0"/>
              </a:buClr>
              <a:buFont typeface="Arial" pitchFamily="34" charset="0"/>
              <a:buChar char="•"/>
            </a:pPr>
            <a:r>
              <a:rPr lang="en-US" dirty="0" smtClean="0">
                <a:latin typeface="+mn-lt"/>
              </a:rPr>
              <a:t>A </a:t>
            </a:r>
            <a:r>
              <a:rPr lang="en-US" b="1" dirty="0" smtClean="0">
                <a:solidFill>
                  <a:srgbClr val="0070C0"/>
                </a:solidFill>
                <a:latin typeface="+mn-lt"/>
              </a:rPr>
              <a:t>PSR</a:t>
            </a:r>
            <a:r>
              <a:rPr lang="en-US" dirty="0" smtClean="0">
                <a:solidFill>
                  <a:srgbClr val="0070C0"/>
                </a:solidFill>
                <a:latin typeface="+mn-lt"/>
              </a:rPr>
              <a:t> </a:t>
            </a:r>
            <a:r>
              <a:rPr lang="en-US" dirty="0" smtClean="0">
                <a:latin typeface="+mn-lt"/>
              </a:rPr>
              <a:t>is required for both temporary changes (extra hours, substitutes) and </a:t>
            </a:r>
            <a:r>
              <a:rPr lang="en-US" dirty="0">
                <a:latin typeface="+mn-lt"/>
              </a:rPr>
              <a:t>long-term </a:t>
            </a:r>
            <a:r>
              <a:rPr lang="en-US" dirty="0" smtClean="0">
                <a:latin typeface="+mn-lt"/>
              </a:rPr>
              <a:t>changes, such as an increase </a:t>
            </a:r>
            <a:r>
              <a:rPr lang="en-US" dirty="0">
                <a:latin typeface="+mn-lt"/>
              </a:rPr>
              <a:t>or </a:t>
            </a:r>
            <a:r>
              <a:rPr lang="en-US" dirty="0" smtClean="0">
                <a:latin typeface="+mn-lt"/>
              </a:rPr>
              <a:t>decrease </a:t>
            </a:r>
            <a:r>
              <a:rPr lang="en-US" dirty="0">
                <a:latin typeface="+mn-lt"/>
              </a:rPr>
              <a:t>in </a:t>
            </a:r>
            <a:r>
              <a:rPr lang="en-US" dirty="0" smtClean="0">
                <a:latin typeface="+mn-lt"/>
              </a:rPr>
              <a:t>staffing needs.</a:t>
            </a:r>
            <a:br>
              <a:rPr lang="en-US" dirty="0" smtClean="0">
                <a:latin typeface="+mn-lt"/>
              </a:rPr>
            </a:br>
            <a:endParaRPr lang="en-US" dirty="0" smtClean="0">
              <a:latin typeface="+mn-lt"/>
            </a:endParaRPr>
          </a:p>
          <a:p>
            <a:pPr marL="617220" indent="-342900">
              <a:spcBef>
                <a:spcPts val="0"/>
              </a:spcBef>
              <a:spcAft>
                <a:spcPts val="0"/>
              </a:spcAft>
              <a:buClr>
                <a:schemeClr val="accent1"/>
              </a:buClr>
              <a:buFont typeface="Arial" pitchFamily="34" charset="0"/>
              <a:buChar char="•"/>
            </a:pPr>
            <a:endParaRPr lang="en-US" sz="400" dirty="0">
              <a:latin typeface="+mn-lt"/>
            </a:endParaRPr>
          </a:p>
          <a:p>
            <a:pPr marL="617220" indent="-342900">
              <a:spcBef>
                <a:spcPts val="0"/>
              </a:spcBef>
              <a:spcAft>
                <a:spcPts val="0"/>
              </a:spcAft>
              <a:buClr>
                <a:schemeClr val="accent1"/>
              </a:buClr>
              <a:buFont typeface="Arial" pitchFamily="34" charset="0"/>
              <a:buChar char="•"/>
            </a:pPr>
            <a:endParaRPr lang="en-US" sz="400" dirty="0" smtClean="0">
              <a:latin typeface="+mn-lt"/>
            </a:endParaRPr>
          </a:p>
          <a:p>
            <a:pPr marL="274320">
              <a:spcBef>
                <a:spcPts val="0"/>
              </a:spcBef>
              <a:spcAft>
                <a:spcPts val="0"/>
              </a:spcAft>
            </a:pPr>
            <a:endParaRPr lang="en-US" sz="900" dirty="0" smtClean="0"/>
          </a:p>
        </p:txBody>
      </p:sp>
    </p:spTree>
    <p:extLst>
      <p:ext uri="{BB962C8B-B14F-4D97-AF65-F5344CB8AC3E}">
        <p14:creationId xmlns:p14="http://schemas.microsoft.com/office/powerpoint/2010/main" val="2703543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style.rotation</p:attrName>
                                        </p:attrNameLst>
                                      </p:cBhvr>
                                      <p:tavLst>
                                        <p:tav tm="0">
                                          <p:val>
                                            <p:fltVal val="720"/>
                                          </p:val>
                                        </p:tav>
                                        <p:tav tm="100000">
                                          <p:val>
                                            <p:fltVal val="0"/>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 calcmode="lin" valueType="num">
                                      <p:cBhvr>
                                        <p:cTn id="1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3612" y="2286000"/>
            <a:ext cx="5334000" cy="9906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13"/>
          <p:cNvSpPr txBox="1">
            <a:spLocks/>
          </p:cNvSpPr>
          <p:nvPr/>
        </p:nvSpPr>
        <p:spPr>
          <a:xfrm>
            <a:off x="701362" y="1371600"/>
            <a:ext cx="10896600" cy="4724400"/>
          </a:xfrm>
          <a:prstGeom prst="rect">
            <a:avLst/>
          </a:prstGeom>
          <a:ln>
            <a:noFill/>
          </a:ln>
        </p:spPr>
        <p:txBody>
          <a:bodyPr vert="horz" lIns="182880" tIns="91440">
            <a:normAutofit fontScale="92500"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None/>
            </a:pPr>
            <a:r>
              <a:rPr lang="en-US" dirty="0" smtClean="0"/>
              <a:t>When does a </a:t>
            </a:r>
            <a:r>
              <a:rPr lang="en-US"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REQUEST FOR POSITION</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dirty="0" smtClean="0"/>
              <a:t>PSR need to be completed? </a:t>
            </a:r>
          </a:p>
          <a:p>
            <a:pPr marL="0" indent="0">
              <a:buNone/>
            </a:pPr>
            <a:endParaRPr lang="en-US" sz="1400" dirty="0"/>
          </a:p>
          <a:p>
            <a:pPr marL="0" indent="0" algn="ctr">
              <a:buNone/>
            </a:pPr>
            <a:r>
              <a:rPr lang="en-US" b="1" dirty="0" smtClean="0">
                <a:solidFill>
                  <a:srgbClr val="0070C0"/>
                </a:solidFill>
              </a:rPr>
              <a:t>Anytime </a:t>
            </a:r>
            <a:r>
              <a:rPr lang="en-US" dirty="0" smtClean="0">
                <a:solidFill>
                  <a:srgbClr val="0070C0"/>
                </a:solidFill>
              </a:rPr>
              <a:t>there is </a:t>
            </a:r>
            <a:r>
              <a:rPr lang="en-US" b="1" dirty="0" smtClean="0">
                <a:solidFill>
                  <a:srgbClr val="0070C0"/>
                </a:solidFill>
              </a:rPr>
              <a:t>any</a:t>
            </a:r>
            <a:r>
              <a:rPr lang="en-US" dirty="0" smtClean="0">
                <a:solidFill>
                  <a:srgbClr val="0070C0"/>
                </a:solidFill>
              </a:rPr>
              <a:t> change </a:t>
            </a:r>
            <a:br>
              <a:rPr lang="en-US" dirty="0" smtClean="0">
                <a:solidFill>
                  <a:srgbClr val="0070C0"/>
                </a:solidFill>
              </a:rPr>
            </a:br>
            <a:r>
              <a:rPr lang="en-US" dirty="0" smtClean="0">
                <a:solidFill>
                  <a:srgbClr val="0070C0"/>
                </a:solidFill>
              </a:rPr>
              <a:t>to a position at your site...</a:t>
            </a:r>
          </a:p>
          <a:p>
            <a:pPr marL="1828800" indent="0">
              <a:buNone/>
            </a:pPr>
            <a:endParaRPr lang="en-US" b="1" dirty="0" smtClean="0">
              <a:solidFill>
                <a:schemeClr val="accent1"/>
              </a:solidFill>
            </a:endParaRPr>
          </a:p>
          <a:p>
            <a:pPr marL="64008" indent="0">
              <a:buNone/>
            </a:pPr>
            <a:r>
              <a:rPr lang="en-US" sz="2600" dirty="0" smtClean="0">
                <a:solidFill>
                  <a:srgbClr val="0070C0"/>
                </a:solidFill>
              </a:rPr>
              <a:t>A new position is being requested</a:t>
            </a:r>
          </a:p>
          <a:p>
            <a:pPr marL="64008" indent="0">
              <a:buNone/>
            </a:pPr>
            <a:r>
              <a:rPr lang="en-US" sz="2600" dirty="0" smtClean="0">
                <a:solidFill>
                  <a:srgbClr val="0070C0"/>
                </a:solidFill>
              </a:rPr>
              <a:t>	A vacant position needs to be filled</a:t>
            </a:r>
          </a:p>
          <a:p>
            <a:pPr marL="64008" indent="0">
              <a:buNone/>
            </a:pPr>
            <a:r>
              <a:rPr lang="en-US" sz="2600" dirty="0" smtClean="0">
                <a:solidFill>
                  <a:srgbClr val="0070C0"/>
                </a:solidFill>
              </a:rPr>
              <a:t>		Hours increase for a position</a:t>
            </a:r>
          </a:p>
          <a:p>
            <a:pPr marL="64008" indent="0">
              <a:buNone/>
            </a:pPr>
            <a:r>
              <a:rPr lang="en-US" sz="2600" dirty="0" smtClean="0">
                <a:solidFill>
                  <a:srgbClr val="0070C0"/>
                </a:solidFill>
              </a:rPr>
              <a:t>			Hours decrease for a position</a:t>
            </a:r>
          </a:p>
          <a:p>
            <a:pPr marL="64008" indent="0">
              <a:buNone/>
            </a:pPr>
            <a:r>
              <a:rPr lang="en-US" sz="2600" dirty="0" smtClean="0">
                <a:solidFill>
                  <a:srgbClr val="0070C0"/>
                </a:solidFill>
              </a:rPr>
              <a:t>				A position is eliminated</a:t>
            </a:r>
          </a:p>
          <a:p>
            <a:pPr marL="64008" indent="0">
              <a:buNone/>
            </a:pPr>
            <a:r>
              <a:rPr lang="en-US" sz="2600" dirty="0" smtClean="0">
                <a:solidFill>
                  <a:srgbClr val="0070C0"/>
                </a:solidFill>
              </a:rPr>
              <a:t>					Position funding changes</a:t>
            </a:r>
          </a:p>
          <a:p>
            <a:endParaRPr lang="en-US" dirty="0" smtClean="0"/>
          </a:p>
        </p:txBody>
      </p:sp>
      <p:sp>
        <p:nvSpPr>
          <p:cNvPr id="2" name="Title 1"/>
          <p:cNvSpPr>
            <a:spLocks noGrp="1"/>
          </p:cNvSpPr>
          <p:nvPr>
            <p:ph type="title"/>
          </p:nvPr>
        </p:nvSpPr>
        <p:spPr>
          <a:xfrm>
            <a:off x="608012" y="457200"/>
            <a:ext cx="10972800" cy="762000"/>
          </a:xfrm>
        </p:spPr>
        <p:txBody>
          <a:bodyPr/>
          <a:lstStyle/>
          <a:p>
            <a:pPr algn="ctr"/>
            <a:r>
              <a:rPr lang="en-US" dirty="0" smtClean="0">
                <a:solidFill>
                  <a:srgbClr val="0070C0"/>
                </a:solidFill>
              </a:rPr>
              <a:t>PSR – REQUEST FOR POSITION</a:t>
            </a:r>
            <a:endParaRPr lang="en-US" dirty="0">
              <a:solidFill>
                <a:srgbClr val="0070C0"/>
              </a:solidFill>
            </a:endParaRPr>
          </a:p>
        </p:txBody>
      </p:sp>
      <p:pic>
        <p:nvPicPr>
          <p:cNvPr id="1026" name="Picture 2" descr="C:\Documents and Settings\michelleboggs\Local Settings\Temporary Internet Files\Content.IE5\Y1OTTF4M\MC900438012[1].wmf"/>
          <p:cNvPicPr>
            <a:picLocks noGrp="1" noChangeAspect="1" noChangeArrowheads="1"/>
          </p:cNvPicPr>
          <p:nvPr>
            <p:ph idx="1"/>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2412" y="2590800"/>
            <a:ext cx="19208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791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style.rotation</p:attrName>
                                        </p:attrNameLst>
                                      </p:cBhvr>
                                      <p:tavLst>
                                        <p:tav tm="0">
                                          <p:val>
                                            <p:fltVal val="720"/>
                                          </p:val>
                                        </p:tav>
                                        <p:tav tm="100000">
                                          <p:val>
                                            <p:fltVal val="0"/>
                                          </p:val>
                                        </p:tav>
                                      </p:tavLst>
                                    </p:anim>
                                    <p:anim calcmode="lin" valueType="num">
                                      <p:cBhvr>
                                        <p:cTn id="14" dur="2000" fill="hold"/>
                                        <p:tgtEl>
                                          <p:spTgt spid="1026"/>
                                        </p:tgtEl>
                                        <p:attrNameLst>
                                          <p:attrName>ppt_h</p:attrName>
                                        </p:attrNameLst>
                                      </p:cBhvr>
                                      <p:tavLst>
                                        <p:tav tm="0">
                                          <p:val>
                                            <p:fltVal val="0"/>
                                          </p:val>
                                        </p:tav>
                                        <p:tav tm="100000">
                                          <p:val>
                                            <p:strVal val="#ppt_h"/>
                                          </p:val>
                                        </p:tav>
                                      </p:tavLst>
                                    </p:anim>
                                    <p:anim calcmode="lin" valueType="num">
                                      <p:cBhvr>
                                        <p:cTn id="15"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
                                            <p:txEl>
                                              <p:pRg st="4" end="4"/>
                                            </p:txEl>
                                          </p:spTgt>
                                        </p:tgtEl>
                                        <p:attrNameLst>
                                          <p:attrName>ppt_c</p:attrName>
                                        </p:attrNameLst>
                                      </p:cBhvr>
                                      <p:to>
                                        <a:schemeClr val="tx1"/>
                                      </p:to>
                                    </p:animClr>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
                                            <p:txEl>
                                              <p:pRg st="5" end="5"/>
                                            </p:txEl>
                                          </p:spTgt>
                                        </p:tgtEl>
                                        <p:attrNameLst>
                                          <p:attrName>ppt_c</p:attrName>
                                        </p:attrNameLst>
                                      </p:cBhvr>
                                      <p:to>
                                        <a:schemeClr val="tx1"/>
                                      </p:to>
                                    </p:animClr>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additive="base">
                                        <p:cTn id="44"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
                                            <p:txEl>
                                              <p:pRg st="6" end="6"/>
                                            </p:txEl>
                                          </p:spTgt>
                                        </p:tgtEl>
                                        <p:attrNameLst>
                                          <p:attrName>ppt_c</p:attrName>
                                        </p:attrNameLst>
                                      </p:cBhvr>
                                      <p:to>
                                        <a:schemeClr val="tx1"/>
                                      </p:to>
                                    </p:animClr>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 calcmode="lin" valueType="num">
                                      <p:cBhvr additive="base">
                                        <p:cTn id="50"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
                                            <p:txEl>
                                              <p:pRg st="7" end="7"/>
                                            </p:txEl>
                                          </p:spTgt>
                                        </p:tgtEl>
                                        <p:attrNameLst>
                                          <p:attrName>ppt_c</p:attrName>
                                        </p:attrNameLst>
                                      </p:cBhvr>
                                      <p:to>
                                        <a:schemeClr val="tx1"/>
                                      </p:to>
                                    </p:animClr>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additive="base">
                                        <p:cTn id="56"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
                                            <p:txEl>
                                              <p:pRg st="8" end="8"/>
                                            </p:txEl>
                                          </p:spTgt>
                                        </p:tgtEl>
                                        <p:attrNameLst>
                                          <p:attrName>ppt_c</p:attrName>
                                        </p:attrNameLst>
                                      </p:cBhvr>
                                      <p:to>
                                        <a:schemeClr val="tx1"/>
                                      </p:to>
                                    </p:animClr>
                                  </p:sub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 calcmode="lin" valueType="num">
                                      <p:cBhvr additive="base">
                                        <p:cTn id="62"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5">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
                                            <p:txEl>
                                              <p:pRg st="9" end="9"/>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57200"/>
            <a:ext cx="10908998" cy="762000"/>
          </a:xfrm>
        </p:spPr>
        <p:txBody>
          <a:bodyPr>
            <a:normAutofit/>
          </a:bodyPr>
          <a:lstStyle/>
          <a:p>
            <a:pPr algn="ctr"/>
            <a:r>
              <a:rPr lang="en-US" dirty="0" smtClean="0">
                <a:solidFill>
                  <a:srgbClr val="0070C0"/>
                </a:solidFill>
              </a:rPr>
              <a:t>PSR - OTHER</a:t>
            </a:r>
            <a:endParaRPr lang="en-US" dirty="0">
              <a:solidFill>
                <a:srgbClr val="0070C0"/>
              </a:solidFill>
            </a:endParaRPr>
          </a:p>
        </p:txBody>
      </p:sp>
      <p:sp>
        <p:nvSpPr>
          <p:cNvPr id="3" name="Content Placeholder 2"/>
          <p:cNvSpPr>
            <a:spLocks noGrp="1"/>
          </p:cNvSpPr>
          <p:nvPr>
            <p:ph idx="1"/>
          </p:nvPr>
        </p:nvSpPr>
        <p:spPr>
          <a:xfrm>
            <a:off x="1598612" y="1752600"/>
            <a:ext cx="9918398" cy="4187952"/>
          </a:xfrm>
        </p:spPr>
        <p:txBody>
          <a:bodyPr>
            <a:normAutofit/>
          </a:bodyPr>
          <a:lstStyle/>
          <a:p>
            <a:pPr marL="0" indent="0">
              <a:buNone/>
            </a:pPr>
            <a:r>
              <a:rPr lang="en-US" sz="3000" b="1" dirty="0" smtClean="0">
                <a:solidFill>
                  <a:srgbClr val="0070C0"/>
                </a:solidFill>
              </a:rPr>
              <a:t>Used </a:t>
            </a:r>
            <a:r>
              <a:rPr lang="en-US" sz="3000" b="1" dirty="0">
                <a:solidFill>
                  <a:srgbClr val="0070C0"/>
                </a:solidFill>
              </a:rPr>
              <a:t>for</a:t>
            </a:r>
            <a:r>
              <a:rPr lang="en-US" sz="3000" b="1" dirty="0" smtClean="0">
                <a:solidFill>
                  <a:srgbClr val="0070C0"/>
                </a:solidFill>
              </a:rPr>
              <a:t>:</a:t>
            </a:r>
          </a:p>
          <a:p>
            <a:pPr marL="0" indent="0">
              <a:buNone/>
            </a:pPr>
            <a:endParaRPr lang="en-US" sz="1800" b="1" dirty="0">
              <a:solidFill>
                <a:schemeClr val="accent1"/>
              </a:solidFill>
            </a:endParaRPr>
          </a:p>
          <a:p>
            <a:pPr marL="1652588" indent="-265113">
              <a:buClr>
                <a:srgbClr val="0070C0"/>
              </a:buClr>
            </a:pPr>
            <a:r>
              <a:rPr lang="en-US" sz="3000" dirty="0"/>
              <a:t>Certificated Extra-Duty</a:t>
            </a:r>
          </a:p>
          <a:p>
            <a:pPr marL="1652588" indent="-265113">
              <a:buClr>
                <a:srgbClr val="0070C0"/>
              </a:buClr>
            </a:pPr>
            <a:r>
              <a:rPr lang="en-US" sz="3000" dirty="0"/>
              <a:t>Certificated Substitute</a:t>
            </a:r>
          </a:p>
          <a:p>
            <a:pPr marL="1652588" indent="-265113">
              <a:buClr>
                <a:srgbClr val="0070C0"/>
              </a:buClr>
            </a:pPr>
            <a:r>
              <a:rPr lang="en-US" sz="3000" dirty="0"/>
              <a:t>Classified Extra Hours</a:t>
            </a:r>
          </a:p>
          <a:p>
            <a:pPr marL="1652588" indent="-265113">
              <a:buClr>
                <a:srgbClr val="0070C0"/>
              </a:buClr>
            </a:pPr>
            <a:r>
              <a:rPr lang="en-US" sz="3000" dirty="0"/>
              <a:t>Classified Substitute</a:t>
            </a:r>
          </a:p>
          <a:p>
            <a:pPr marL="1652588" indent="-265113">
              <a:buClr>
                <a:srgbClr val="0070C0"/>
              </a:buClr>
            </a:pPr>
            <a:r>
              <a:rPr lang="en-US" sz="3000" dirty="0"/>
              <a:t>Other</a:t>
            </a:r>
          </a:p>
          <a:p>
            <a:pPr marL="0" indent="0">
              <a:buNone/>
            </a:pPr>
            <a:endParaRPr lang="en-US" dirty="0"/>
          </a:p>
        </p:txBody>
      </p:sp>
      <p:pic>
        <p:nvPicPr>
          <p:cNvPr id="4" name="Picture 2" descr="C:\Documents and Settings\michelleboggs\Local Settings\Temporary Internet Files\Content.IE5\Y1OTTF4M\MC900438012[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7611" y="3725917"/>
            <a:ext cx="19208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136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08012" y="457200"/>
            <a:ext cx="10908998" cy="762000"/>
          </a:xfrm>
        </p:spPr>
        <p:txBody>
          <a:bodyPr/>
          <a:lstStyle/>
          <a:p>
            <a:pPr algn="ctr" eaLnBrk="1" hangingPunct="1"/>
            <a:r>
              <a:rPr lang="en-US" dirty="0" smtClean="0">
                <a:solidFill>
                  <a:srgbClr val="0070C0"/>
                </a:solidFill>
              </a:rPr>
              <a:t>Local Control Funding Formula (LCFF)</a:t>
            </a:r>
          </a:p>
        </p:txBody>
      </p:sp>
      <p:sp>
        <p:nvSpPr>
          <p:cNvPr id="14338" name="Content Placeholder 2"/>
          <p:cNvSpPr>
            <a:spLocks noGrp="1"/>
          </p:cNvSpPr>
          <p:nvPr>
            <p:ph idx="1"/>
          </p:nvPr>
        </p:nvSpPr>
        <p:spPr>
          <a:xfrm>
            <a:off x="531812" y="1524000"/>
            <a:ext cx="10908998" cy="4572000"/>
          </a:xfrm>
        </p:spPr>
        <p:txBody>
          <a:bodyPr/>
          <a:lstStyle/>
          <a:p>
            <a:pPr eaLnBrk="1" hangingPunct="1">
              <a:lnSpc>
                <a:spcPct val="90000"/>
              </a:lnSpc>
              <a:buClr>
                <a:srgbClr val="0070C0"/>
              </a:buClr>
            </a:pPr>
            <a:r>
              <a:rPr lang="en-US" sz="3000" dirty="0" smtClean="0"/>
              <a:t>Replaces the Revenue Limit funding model</a:t>
            </a:r>
          </a:p>
          <a:p>
            <a:pPr eaLnBrk="1" hangingPunct="1">
              <a:lnSpc>
                <a:spcPct val="90000"/>
              </a:lnSpc>
              <a:buClr>
                <a:srgbClr val="0070C0"/>
              </a:buClr>
            </a:pPr>
            <a:r>
              <a:rPr lang="en-US" sz="3000" dirty="0" smtClean="0"/>
              <a:t>Emphasis on local decision making and stakeholder involvement</a:t>
            </a:r>
          </a:p>
          <a:p>
            <a:pPr eaLnBrk="1" hangingPunct="1">
              <a:lnSpc>
                <a:spcPct val="90000"/>
              </a:lnSpc>
              <a:buClr>
                <a:srgbClr val="0070C0"/>
              </a:buClr>
            </a:pPr>
            <a:r>
              <a:rPr lang="en-US" sz="3000" dirty="0" smtClean="0"/>
              <a:t>Additional resources for economically disadvantaged, </a:t>
            </a:r>
            <a:r>
              <a:rPr lang="en-US" sz="3000" dirty="0"/>
              <a:t>E</a:t>
            </a:r>
            <a:r>
              <a:rPr lang="en-US" sz="3000" dirty="0" smtClean="0"/>
              <a:t>nglish learners, and foster youth students</a:t>
            </a:r>
          </a:p>
          <a:p>
            <a:pPr eaLnBrk="1" hangingPunct="1">
              <a:lnSpc>
                <a:spcPct val="90000"/>
              </a:lnSpc>
              <a:buClr>
                <a:srgbClr val="0070C0"/>
              </a:buClr>
            </a:pPr>
            <a:r>
              <a:rPr lang="en-US" sz="3000" dirty="0" smtClean="0"/>
              <a:t>Increased accountability, transparency, and alignment of budget with local plan</a:t>
            </a:r>
          </a:p>
          <a:p>
            <a:pPr eaLnBrk="1" hangingPunct="1">
              <a:lnSpc>
                <a:spcPct val="90000"/>
              </a:lnSpc>
              <a:buClr>
                <a:srgbClr val="0070C0"/>
              </a:buClr>
            </a:pPr>
            <a:r>
              <a:rPr lang="en-US" sz="3000" dirty="0" smtClean="0"/>
              <a:t>Eight years for full implementation</a:t>
            </a:r>
          </a:p>
          <a:p>
            <a:pPr eaLnBrk="1" hangingPunct="1">
              <a:lnSpc>
                <a:spcPct val="90000"/>
              </a:lnSpc>
              <a:buClr>
                <a:srgbClr val="0070C0"/>
              </a:buClr>
            </a:pPr>
            <a:r>
              <a:rPr lang="en-US" sz="3000" dirty="0" smtClean="0"/>
              <a:t>Requires Local Control Accountability Plan</a:t>
            </a:r>
            <a:r>
              <a:rPr lang="en-US" sz="3000" dirty="0"/>
              <a:t/>
            </a:r>
            <a:br>
              <a:rPr lang="en-US" sz="3000" dirty="0"/>
            </a:br>
            <a:r>
              <a:rPr lang="en-US" sz="3000" dirty="0" smtClean="0"/>
              <a:t>(LCAP)</a:t>
            </a:r>
          </a:p>
        </p:txBody>
      </p:sp>
      <p:pic>
        <p:nvPicPr>
          <p:cNvPr id="1026" name="Picture 2" descr="C:\Documents and Settings\michelleboggs\Local Settings\Temporary Internet Files\Content.IE5\SU95D5Y1\MP9003900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2" y="4114800"/>
            <a:ext cx="2514600" cy="1793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anim calcmode="lin" valueType="num">
                                      <p:cBhvr additive="base">
                                        <p:cTn id="11"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8">
                                            <p:txEl>
                                              <p:pRg st="1" end="1"/>
                                            </p:txEl>
                                          </p:spTgt>
                                        </p:tgtEl>
                                        <p:attrNameLst>
                                          <p:attrName>style.visibility</p:attrName>
                                        </p:attrNameLst>
                                      </p:cBhvr>
                                      <p:to>
                                        <p:strVal val="visible"/>
                                      </p:to>
                                    </p:set>
                                    <p:anim calcmode="lin" valueType="num">
                                      <p:cBhvr additive="base">
                                        <p:cTn id="17"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8">
                                            <p:txEl>
                                              <p:pRg st="2" end="2"/>
                                            </p:txEl>
                                          </p:spTgt>
                                        </p:tgtEl>
                                        <p:attrNameLst>
                                          <p:attrName>style.visibility</p:attrName>
                                        </p:attrNameLst>
                                      </p:cBhvr>
                                      <p:to>
                                        <p:strVal val="visible"/>
                                      </p:to>
                                    </p:set>
                                    <p:anim calcmode="lin" valueType="num">
                                      <p:cBhvr additive="base">
                                        <p:cTn id="23"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38">
                                            <p:txEl>
                                              <p:pRg st="3" end="3"/>
                                            </p:txEl>
                                          </p:spTgt>
                                        </p:tgtEl>
                                        <p:attrNameLst>
                                          <p:attrName>style.visibility</p:attrName>
                                        </p:attrNameLst>
                                      </p:cBhvr>
                                      <p:to>
                                        <p:strVal val="visible"/>
                                      </p:to>
                                    </p:set>
                                    <p:anim calcmode="lin" valueType="num">
                                      <p:cBhvr additive="base">
                                        <p:cTn id="29"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38">
                                            <p:txEl>
                                              <p:pRg st="4" end="4"/>
                                            </p:txEl>
                                          </p:spTgt>
                                        </p:tgtEl>
                                        <p:attrNameLst>
                                          <p:attrName>style.visibility</p:attrName>
                                        </p:attrNameLst>
                                      </p:cBhvr>
                                      <p:to>
                                        <p:strVal val="visible"/>
                                      </p:to>
                                    </p:set>
                                    <p:anim calcmode="lin" valueType="num">
                                      <p:cBhvr additive="base">
                                        <p:cTn id="35"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338">
                                            <p:txEl>
                                              <p:pRg st="5" end="5"/>
                                            </p:txEl>
                                          </p:spTgt>
                                        </p:tgtEl>
                                        <p:attrNameLst>
                                          <p:attrName>style.visibility</p:attrName>
                                        </p:attrNameLst>
                                      </p:cBhvr>
                                      <p:to>
                                        <p:strVal val="visible"/>
                                      </p:to>
                                    </p:set>
                                    <p:anim calcmode="lin" valueType="num">
                                      <p:cBhvr additive="base">
                                        <p:cTn id="41" dur="5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08012" y="457200"/>
            <a:ext cx="10908998" cy="762000"/>
          </a:xfrm>
        </p:spPr>
        <p:txBody>
          <a:bodyPr/>
          <a:lstStyle/>
          <a:p>
            <a:pPr algn="ctr" eaLnBrk="1" hangingPunct="1"/>
            <a:r>
              <a:rPr lang="en-US" dirty="0" smtClean="0">
                <a:solidFill>
                  <a:srgbClr val="0070C0"/>
                </a:solidFill>
              </a:rPr>
              <a:t>How do I Impact LCAP &amp; the LCFF</a:t>
            </a:r>
          </a:p>
        </p:txBody>
      </p:sp>
      <p:sp>
        <p:nvSpPr>
          <p:cNvPr id="14338" name="Content Placeholder 2"/>
          <p:cNvSpPr>
            <a:spLocks noGrp="1"/>
          </p:cNvSpPr>
          <p:nvPr>
            <p:ph idx="1"/>
          </p:nvPr>
        </p:nvSpPr>
        <p:spPr>
          <a:xfrm>
            <a:off x="531812" y="1524000"/>
            <a:ext cx="10908998" cy="4572000"/>
          </a:xfrm>
        </p:spPr>
        <p:txBody>
          <a:bodyPr>
            <a:normAutofit/>
          </a:bodyPr>
          <a:lstStyle/>
          <a:p>
            <a:pPr eaLnBrk="1" hangingPunct="1">
              <a:lnSpc>
                <a:spcPct val="90000"/>
              </a:lnSpc>
              <a:buClr>
                <a:srgbClr val="0070C0"/>
              </a:buClr>
            </a:pPr>
            <a:r>
              <a:rPr lang="en-US" sz="3000" dirty="0" smtClean="0"/>
              <a:t>Your students’ needs drive the LCAP</a:t>
            </a:r>
          </a:p>
          <a:p>
            <a:pPr marL="0" indent="0" eaLnBrk="1" hangingPunct="1">
              <a:lnSpc>
                <a:spcPct val="90000"/>
              </a:lnSpc>
              <a:buClr>
                <a:srgbClr val="0070C0"/>
              </a:buClr>
              <a:buNone/>
            </a:pPr>
            <a:endParaRPr lang="en-US" sz="3000" dirty="0" smtClean="0"/>
          </a:p>
          <a:p>
            <a:pPr eaLnBrk="1" hangingPunct="1">
              <a:lnSpc>
                <a:spcPct val="90000"/>
              </a:lnSpc>
              <a:buClr>
                <a:srgbClr val="0070C0"/>
              </a:buClr>
            </a:pPr>
            <a:r>
              <a:rPr lang="en-US" sz="3000" dirty="0" smtClean="0"/>
              <a:t>Alignment of school site plans to LCAP</a:t>
            </a:r>
          </a:p>
          <a:p>
            <a:pPr marL="0" indent="0" eaLnBrk="1" hangingPunct="1">
              <a:lnSpc>
                <a:spcPct val="90000"/>
              </a:lnSpc>
              <a:buClr>
                <a:srgbClr val="0070C0"/>
              </a:buClr>
              <a:buNone/>
            </a:pPr>
            <a:endParaRPr lang="en-US" sz="3000" dirty="0" smtClean="0"/>
          </a:p>
          <a:p>
            <a:pPr eaLnBrk="1" hangingPunct="1">
              <a:lnSpc>
                <a:spcPct val="90000"/>
              </a:lnSpc>
              <a:buClr>
                <a:srgbClr val="0070C0"/>
              </a:buClr>
            </a:pPr>
            <a:r>
              <a:rPr lang="en-US" sz="3000" dirty="0" smtClean="0"/>
              <a:t>Your students’ economic condition affect our funding</a:t>
            </a:r>
          </a:p>
          <a:p>
            <a:pPr lvl="1">
              <a:lnSpc>
                <a:spcPct val="90000"/>
              </a:lnSpc>
              <a:buClr>
                <a:srgbClr val="0070C0"/>
              </a:buClr>
            </a:pPr>
            <a:r>
              <a:rPr lang="en-US" sz="2600" dirty="0" smtClean="0"/>
              <a:t>Free &amp; Reduced Lunch Applications</a:t>
            </a:r>
          </a:p>
          <a:p>
            <a:pPr lvl="1">
              <a:lnSpc>
                <a:spcPct val="90000"/>
              </a:lnSpc>
              <a:buClr>
                <a:srgbClr val="0070C0"/>
              </a:buClr>
            </a:pPr>
            <a:endParaRPr lang="en-US" sz="2600" dirty="0" smtClean="0"/>
          </a:p>
          <a:p>
            <a:pPr eaLnBrk="1" hangingPunct="1">
              <a:lnSpc>
                <a:spcPct val="90000"/>
              </a:lnSpc>
              <a:buClr>
                <a:srgbClr val="0070C0"/>
              </a:buClr>
            </a:pPr>
            <a:r>
              <a:rPr lang="en-US" sz="3000" dirty="0" smtClean="0"/>
              <a:t>Your students’ EL or Foster Youth               designation generates additional funding </a:t>
            </a:r>
          </a:p>
          <a:p>
            <a:pPr lvl="1">
              <a:lnSpc>
                <a:spcPct val="90000"/>
              </a:lnSpc>
              <a:buClr>
                <a:srgbClr val="0070C0"/>
              </a:buClr>
            </a:pPr>
            <a:r>
              <a:rPr lang="en-US" sz="2600" dirty="0" smtClean="0"/>
              <a:t>Synergy data</a:t>
            </a:r>
          </a:p>
        </p:txBody>
      </p:sp>
      <p:pic>
        <p:nvPicPr>
          <p:cNvPr id="1026" name="Picture 2" descr="C:\Documents and Settings\michelleboggs\Local Settings\Temporary Internet Files\Content.IE5\SU95D5Y1\MP9003900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2" y="4114800"/>
            <a:ext cx="2514600" cy="1793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463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anim calcmode="lin" valueType="num">
                                      <p:cBhvr additive="base">
                                        <p:cTn id="11"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 calcmode="lin" valueType="num">
                                      <p:cBhvr additive="base">
                                        <p:cTn id="17"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anim calcmode="lin" valueType="num">
                                      <p:cBhvr additive="base">
                                        <p:cTn id="23"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38">
                                            <p:txEl>
                                              <p:pRg st="5" end="5"/>
                                            </p:txEl>
                                          </p:spTgt>
                                        </p:tgtEl>
                                        <p:attrNameLst>
                                          <p:attrName>style.visibility</p:attrName>
                                        </p:attrNameLst>
                                      </p:cBhvr>
                                      <p:to>
                                        <p:strVal val="visible"/>
                                      </p:to>
                                    </p:set>
                                    <p:anim calcmode="lin" valueType="num">
                                      <p:cBhvr additive="base">
                                        <p:cTn id="27" dur="5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338">
                                            <p:txEl>
                                              <p:pRg st="7" end="7"/>
                                            </p:txEl>
                                          </p:spTgt>
                                        </p:tgtEl>
                                        <p:attrNameLst>
                                          <p:attrName>style.visibility</p:attrName>
                                        </p:attrNameLst>
                                      </p:cBhvr>
                                      <p:to>
                                        <p:strVal val="visible"/>
                                      </p:to>
                                    </p:set>
                                    <p:anim calcmode="lin" valueType="num">
                                      <p:cBhvr additive="base">
                                        <p:cTn id="33" dur="500" fill="hold"/>
                                        <p:tgtEl>
                                          <p:spTgt spid="1433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338">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338">
                                            <p:txEl>
                                              <p:pRg st="8" end="8"/>
                                            </p:txEl>
                                          </p:spTgt>
                                        </p:tgtEl>
                                        <p:attrNameLst>
                                          <p:attrName>style.visibility</p:attrName>
                                        </p:attrNameLst>
                                      </p:cBhvr>
                                      <p:to>
                                        <p:strVal val="visible"/>
                                      </p:to>
                                    </p:set>
                                    <p:anim calcmode="lin" valueType="num">
                                      <p:cBhvr additive="base">
                                        <p:cTn id="37" dur="500" fill="hold"/>
                                        <p:tgtEl>
                                          <p:spTgt spid="1433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5612" y="533400"/>
            <a:ext cx="11201400" cy="685800"/>
          </a:xfrm>
        </p:spPr>
        <p:txBody>
          <a:bodyPr/>
          <a:lstStyle/>
          <a:p>
            <a:pPr algn="ctr" eaLnBrk="1" hangingPunct="1"/>
            <a:r>
              <a:rPr lang="en-US" dirty="0">
                <a:solidFill>
                  <a:srgbClr val="0070C0"/>
                </a:solidFill>
              </a:rPr>
              <a:t>Budget</a:t>
            </a:r>
          </a:p>
        </p:txBody>
      </p:sp>
      <p:pic>
        <p:nvPicPr>
          <p:cNvPr id="3074" name="Picture 2" descr="C:\Documents and Settings\michelleboggs\Local Settings\Temporary Internet Files\Content.IE5\S3G7US8L\MP900315542[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28012" y="2667000"/>
            <a:ext cx="2816772" cy="2042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362" name="Content Placeholder 2"/>
          <p:cNvSpPr>
            <a:spLocks noGrp="1"/>
          </p:cNvSpPr>
          <p:nvPr>
            <p:ph idx="1"/>
          </p:nvPr>
        </p:nvSpPr>
        <p:spPr>
          <a:xfrm>
            <a:off x="671814" y="1295400"/>
            <a:ext cx="10985198" cy="4953000"/>
          </a:xfrm>
        </p:spPr>
        <p:txBody>
          <a:bodyPr>
            <a:normAutofit fontScale="92500" lnSpcReduction="10000"/>
          </a:bodyPr>
          <a:lstStyle/>
          <a:p>
            <a:pPr marL="0" indent="0">
              <a:buNone/>
            </a:pPr>
            <a:r>
              <a:rPr lang="en-US" sz="3200" b="1" dirty="0" smtClean="0">
                <a:solidFill>
                  <a:srgbClr val="0070C0"/>
                </a:solidFill>
              </a:rPr>
              <a:t>Site Discretionary </a:t>
            </a:r>
            <a:r>
              <a:rPr lang="en-US" sz="3200" b="1" dirty="0">
                <a:solidFill>
                  <a:srgbClr val="0070C0"/>
                </a:solidFill>
              </a:rPr>
              <a:t>– </a:t>
            </a:r>
            <a:r>
              <a:rPr lang="en-US" sz="3200" b="1" dirty="0" smtClean="0">
                <a:solidFill>
                  <a:srgbClr val="0070C0"/>
                </a:solidFill>
              </a:rPr>
              <a:t>aka Resource 0011</a:t>
            </a:r>
          </a:p>
          <a:p>
            <a:pPr marL="0" indent="0" eaLnBrk="1" hangingPunct="1">
              <a:buNone/>
            </a:pPr>
            <a:endParaRPr lang="en-US" sz="1000" dirty="0" smtClean="0"/>
          </a:p>
          <a:p>
            <a:pPr>
              <a:spcAft>
                <a:spcPts val="1200"/>
              </a:spcAft>
              <a:buClr>
                <a:srgbClr val="0070C0"/>
              </a:buClr>
            </a:pPr>
            <a:r>
              <a:rPr lang="en-US" dirty="0" smtClean="0"/>
              <a:t>Based on CBEDS enrollment from prior year, includes regular and special education </a:t>
            </a:r>
          </a:p>
          <a:p>
            <a:pPr>
              <a:spcAft>
                <a:spcPts val="1200"/>
              </a:spcAft>
              <a:buClr>
                <a:srgbClr val="0070C0"/>
              </a:buClr>
            </a:pPr>
            <a:r>
              <a:rPr lang="en-US" dirty="0" smtClean="0"/>
              <a:t>Budget expenses where they will be spent</a:t>
            </a:r>
          </a:p>
          <a:p>
            <a:pPr>
              <a:spcAft>
                <a:spcPts val="1200"/>
              </a:spcAft>
              <a:buClr>
                <a:srgbClr val="0070C0"/>
              </a:buClr>
            </a:pPr>
            <a:r>
              <a:rPr lang="en-US" dirty="0" smtClean="0"/>
              <a:t>Use EduReports to review history</a:t>
            </a:r>
          </a:p>
          <a:p>
            <a:pPr>
              <a:spcAft>
                <a:spcPts val="1200"/>
              </a:spcAft>
              <a:buClr>
                <a:srgbClr val="0070C0"/>
              </a:buClr>
            </a:pPr>
            <a:r>
              <a:rPr lang="en-US" dirty="0" smtClean="0"/>
              <a:t>Plan future purchases</a:t>
            </a:r>
          </a:p>
          <a:p>
            <a:pPr>
              <a:spcAft>
                <a:spcPts val="1200"/>
              </a:spcAft>
              <a:buClr>
                <a:srgbClr val="0070C0"/>
              </a:buClr>
            </a:pPr>
            <a:r>
              <a:rPr lang="en-US" dirty="0" smtClean="0"/>
              <a:t>Cover negatives</a:t>
            </a:r>
          </a:p>
          <a:p>
            <a:pPr>
              <a:spcAft>
                <a:spcPts val="1200"/>
              </a:spcAft>
              <a:buClr>
                <a:srgbClr val="0070C0"/>
              </a:buClr>
            </a:pPr>
            <a:r>
              <a:rPr lang="en-US" dirty="0" smtClean="0"/>
              <a:t>Do not move budget between different funding sources (ex. Site discretionary to Step Up)</a:t>
            </a:r>
          </a:p>
          <a:p>
            <a:pPr lvl="1" eaLnBrk="1" hangingPunct="1"/>
            <a:endParaRPr 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anim calcmode="lin" valueType="num">
                                      <p:cBhvr additive="base">
                                        <p:cTn id="19"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2">
                                            <p:txEl>
                                              <p:pRg st="4" end="4"/>
                                            </p:txEl>
                                          </p:spTgt>
                                        </p:tgtEl>
                                        <p:attrNameLst>
                                          <p:attrName>style.visibility</p:attrName>
                                        </p:attrNameLst>
                                      </p:cBhvr>
                                      <p:to>
                                        <p:strVal val="visible"/>
                                      </p:to>
                                    </p:set>
                                    <p:anim calcmode="lin" valueType="num">
                                      <p:cBhvr additive="base">
                                        <p:cTn id="25"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2">
                                            <p:txEl>
                                              <p:pRg st="5" end="5"/>
                                            </p:txEl>
                                          </p:spTgt>
                                        </p:tgtEl>
                                        <p:attrNameLst>
                                          <p:attrName>style.visibility</p:attrName>
                                        </p:attrNameLst>
                                      </p:cBhvr>
                                      <p:to>
                                        <p:strVal val="visible"/>
                                      </p:to>
                                    </p:set>
                                    <p:anim calcmode="lin" valueType="num">
                                      <p:cBhvr additive="base">
                                        <p:cTn id="31"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 calcmode="lin" valueType="num">
                                      <p:cBhvr additive="base">
                                        <p:cTn id="37" dur="5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2">
                                            <p:txEl>
                                              <p:pRg st="7" end="7"/>
                                            </p:txEl>
                                          </p:spTgt>
                                        </p:tgtEl>
                                        <p:attrNameLst>
                                          <p:attrName>style.visibility</p:attrName>
                                        </p:attrNameLst>
                                      </p:cBhvr>
                                      <p:to>
                                        <p:strVal val="visible"/>
                                      </p:to>
                                    </p:set>
                                    <p:anim calcmode="lin" valueType="num">
                                      <p:cBhvr additive="base">
                                        <p:cTn id="43" dur="5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531812" y="243840"/>
            <a:ext cx="11201400" cy="1051560"/>
          </a:xfrm>
        </p:spPr>
        <p:txBody>
          <a:bodyPr/>
          <a:lstStyle/>
          <a:p>
            <a:pPr algn="ctr"/>
            <a:r>
              <a:rPr lang="en-US" dirty="0" smtClean="0">
                <a:solidFill>
                  <a:srgbClr val="0070C0"/>
                </a:solidFill>
              </a:rPr>
              <a:t>Commonly Misunderstood Fiscal Policies</a:t>
            </a:r>
          </a:p>
        </p:txBody>
      </p:sp>
      <p:sp>
        <p:nvSpPr>
          <p:cNvPr id="21506" name="Rectangle 3"/>
          <p:cNvSpPr>
            <a:spLocks noGrp="1"/>
          </p:cNvSpPr>
          <p:nvPr>
            <p:ph idx="1"/>
          </p:nvPr>
        </p:nvSpPr>
        <p:spPr>
          <a:xfrm>
            <a:off x="3884612" y="1981200"/>
            <a:ext cx="7708598" cy="3352800"/>
          </a:xfrm>
        </p:spPr>
        <p:txBody>
          <a:bodyPr>
            <a:normAutofit/>
          </a:bodyPr>
          <a:lstStyle/>
          <a:p>
            <a:pPr>
              <a:spcAft>
                <a:spcPts val="1200"/>
              </a:spcAft>
              <a:buClr>
                <a:srgbClr val="0070C0"/>
              </a:buClr>
              <a:buFont typeface="Arial" pitchFamily="34" charset="0"/>
              <a:buChar char="•"/>
            </a:pPr>
            <a:r>
              <a:rPr lang="en-US" dirty="0" smtClean="0"/>
              <a:t>Student Rewards</a:t>
            </a:r>
          </a:p>
          <a:p>
            <a:pPr>
              <a:spcAft>
                <a:spcPts val="1200"/>
              </a:spcAft>
              <a:buClr>
                <a:srgbClr val="0070C0"/>
              </a:buClr>
              <a:buFont typeface="Arial" pitchFamily="34" charset="0"/>
              <a:buChar char="•"/>
            </a:pPr>
            <a:r>
              <a:rPr lang="en-US" dirty="0" smtClean="0"/>
              <a:t>Adult Rewards</a:t>
            </a:r>
          </a:p>
          <a:p>
            <a:pPr>
              <a:spcAft>
                <a:spcPts val="1200"/>
              </a:spcAft>
              <a:buClr>
                <a:srgbClr val="0070C0"/>
              </a:buClr>
              <a:buFont typeface="Arial" pitchFamily="34" charset="0"/>
              <a:buChar char="•"/>
            </a:pPr>
            <a:r>
              <a:rPr lang="en-US" dirty="0" smtClean="0"/>
              <a:t>Food/Snacks</a:t>
            </a:r>
          </a:p>
          <a:p>
            <a:pPr>
              <a:spcAft>
                <a:spcPts val="1200"/>
              </a:spcAft>
              <a:buClr>
                <a:srgbClr val="0070C0"/>
              </a:buClr>
              <a:buFont typeface="Arial" pitchFamily="34" charset="0"/>
              <a:buChar char="•"/>
            </a:pPr>
            <a:r>
              <a:rPr lang="en-US" dirty="0" smtClean="0"/>
              <a:t>Travel &amp; Conference</a:t>
            </a:r>
          </a:p>
        </p:txBody>
      </p:sp>
      <p:pic>
        <p:nvPicPr>
          <p:cNvPr id="4" name="Picture 2" descr="C:\Documents and Settings\michelleboggs\Local Settings\Temporary Internet Files\Content.IE5\7QZTJZTE\MP9004224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49" y="1447800"/>
            <a:ext cx="2998663" cy="4495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650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0" autoRev="1" fill="remove"/>
                                        <p:tgtEl>
                                          <p:spTgt spid="21505"/>
                                        </p:tgtEl>
                                        <p:attrNameLst>
                                          <p:attrName>style.color</p:attrName>
                                        </p:attrNameLst>
                                      </p:cBhvr>
                                      <p:to>
                                        <a:schemeClr val="bg1"/>
                                      </p:to>
                                    </p:animClr>
                                    <p:animClr clrSpc="rgb" dir="cw">
                                      <p:cBhvr>
                                        <p:cTn id="7" dur="2500" autoRev="1" fill="remove"/>
                                        <p:tgtEl>
                                          <p:spTgt spid="21505"/>
                                        </p:tgtEl>
                                        <p:attrNameLst>
                                          <p:attrName>fillcolor</p:attrName>
                                        </p:attrNameLst>
                                      </p:cBhvr>
                                      <p:to>
                                        <a:schemeClr val="bg1"/>
                                      </p:to>
                                    </p:animClr>
                                    <p:set>
                                      <p:cBhvr>
                                        <p:cTn id="8" dur="2500" autoRev="1" fill="remove"/>
                                        <p:tgtEl>
                                          <p:spTgt spid="21505"/>
                                        </p:tgtEl>
                                        <p:attrNameLst>
                                          <p:attrName>fill.type</p:attrName>
                                        </p:attrNameLst>
                                      </p:cBhvr>
                                      <p:to>
                                        <p:strVal val="solid"/>
                                      </p:to>
                                    </p:set>
                                    <p:set>
                                      <p:cBhvr>
                                        <p:cTn id="9" dur="2500" autoRev="1" fill="remove"/>
                                        <p:tgtEl>
                                          <p:spTgt spid="2150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506">
                                            <p:txEl>
                                              <p:pRg st="0" end="0"/>
                                            </p:txEl>
                                          </p:spTgt>
                                        </p:tgtEl>
                                        <p:attrNameLst>
                                          <p:attrName>style.visibility</p:attrName>
                                        </p:attrNameLst>
                                      </p:cBhvr>
                                      <p:to>
                                        <p:strVal val="visible"/>
                                      </p:to>
                                    </p:set>
                                    <p:anim calcmode="lin" valueType="num">
                                      <p:cBhvr additive="base">
                                        <p:cTn id="14"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506">
                                            <p:txEl>
                                              <p:pRg st="1" end="1"/>
                                            </p:txEl>
                                          </p:spTgt>
                                        </p:tgtEl>
                                        <p:attrNameLst>
                                          <p:attrName>style.visibility</p:attrName>
                                        </p:attrNameLst>
                                      </p:cBhvr>
                                      <p:to>
                                        <p:strVal val="visible"/>
                                      </p:to>
                                    </p:set>
                                    <p:anim calcmode="lin" valueType="num">
                                      <p:cBhvr additive="base">
                                        <p:cTn id="20"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506">
                                            <p:txEl>
                                              <p:pRg st="2" end="2"/>
                                            </p:txEl>
                                          </p:spTgt>
                                        </p:tgtEl>
                                        <p:attrNameLst>
                                          <p:attrName>style.visibility</p:attrName>
                                        </p:attrNameLst>
                                      </p:cBhvr>
                                      <p:to>
                                        <p:strVal val="visible"/>
                                      </p:to>
                                    </p:set>
                                    <p:anim calcmode="lin" valueType="num">
                                      <p:cBhvr additive="base">
                                        <p:cTn id="26"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506">
                                            <p:txEl>
                                              <p:pRg st="3" end="3"/>
                                            </p:txEl>
                                          </p:spTgt>
                                        </p:tgtEl>
                                        <p:attrNameLst>
                                          <p:attrName>style.visibility</p:attrName>
                                        </p:attrNameLst>
                                      </p:cBhvr>
                                      <p:to>
                                        <p:strVal val="visible"/>
                                      </p:to>
                                    </p:set>
                                    <p:anim calcmode="lin" valueType="num">
                                      <p:cBhvr additive="base">
                                        <p:cTn id="32"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4418012" y="609600"/>
            <a:ext cx="4038600" cy="5486400"/>
          </a:xfrm>
        </p:spPr>
        <p:txBody>
          <a:bodyPr rtlCol="0">
            <a:noAutofit/>
          </a:bodyPr>
          <a:lstStyle/>
          <a:p>
            <a:pPr eaLnBrk="1" fontAlgn="auto" hangingPunct="1">
              <a:spcAft>
                <a:spcPts val="0"/>
              </a:spcAft>
              <a:buClr>
                <a:srgbClr val="0070C0"/>
              </a:buClr>
              <a:buFont typeface="Arial" pitchFamily="34" charset="0"/>
              <a:buChar char="•"/>
              <a:defRPr/>
            </a:pPr>
            <a:r>
              <a:rPr lang="en-US" sz="3200" dirty="0" smtClean="0"/>
              <a:t>Payroll</a:t>
            </a:r>
            <a:br>
              <a:rPr lang="en-US" sz="3200" dirty="0" smtClean="0"/>
            </a:br>
            <a:endParaRPr lang="en-US" sz="2400" dirty="0" smtClean="0"/>
          </a:p>
          <a:p>
            <a:pPr eaLnBrk="1" fontAlgn="auto" hangingPunct="1">
              <a:spcAft>
                <a:spcPts val="0"/>
              </a:spcAft>
              <a:buClr>
                <a:srgbClr val="0070C0"/>
              </a:buClr>
              <a:buFont typeface="Arial" pitchFamily="34" charset="0"/>
              <a:buChar char="•"/>
              <a:defRPr/>
            </a:pPr>
            <a:r>
              <a:rPr lang="en-US" sz="3200" dirty="0" smtClean="0"/>
              <a:t>Budget</a:t>
            </a:r>
            <a:br>
              <a:rPr lang="en-US" sz="3200" dirty="0" smtClean="0"/>
            </a:br>
            <a:endParaRPr lang="en-US" sz="2400" dirty="0" smtClean="0"/>
          </a:p>
          <a:p>
            <a:pPr eaLnBrk="1" fontAlgn="auto" hangingPunct="1">
              <a:spcAft>
                <a:spcPts val="0"/>
              </a:spcAft>
              <a:buClr>
                <a:srgbClr val="0070C0"/>
              </a:buClr>
              <a:buFont typeface="Arial" pitchFamily="34" charset="0"/>
              <a:buChar char="•"/>
              <a:defRPr/>
            </a:pPr>
            <a:r>
              <a:rPr lang="en-US" sz="3200" dirty="0" smtClean="0"/>
              <a:t>Expenditures</a:t>
            </a:r>
            <a:br>
              <a:rPr lang="en-US" sz="3200" dirty="0" smtClean="0"/>
            </a:br>
            <a:endParaRPr lang="en-US" sz="2400" dirty="0" smtClean="0"/>
          </a:p>
          <a:p>
            <a:pPr eaLnBrk="1" fontAlgn="auto" hangingPunct="1">
              <a:spcAft>
                <a:spcPts val="0"/>
              </a:spcAft>
              <a:buClr>
                <a:srgbClr val="0070C0"/>
              </a:buClr>
              <a:buFont typeface="Arial" pitchFamily="34" charset="0"/>
              <a:buChar char="•"/>
              <a:defRPr/>
            </a:pPr>
            <a:r>
              <a:rPr lang="en-US" sz="3200" dirty="0" smtClean="0"/>
              <a:t>Cash</a:t>
            </a:r>
            <a:br>
              <a:rPr lang="en-US" sz="3200" dirty="0" smtClean="0"/>
            </a:br>
            <a:endParaRPr lang="en-US" sz="2400" dirty="0" smtClean="0"/>
          </a:p>
          <a:p>
            <a:pPr eaLnBrk="1" fontAlgn="auto" hangingPunct="1">
              <a:spcAft>
                <a:spcPts val="0"/>
              </a:spcAft>
              <a:buClr>
                <a:srgbClr val="0070C0"/>
              </a:buClr>
              <a:buFont typeface="Arial" pitchFamily="34" charset="0"/>
              <a:buChar char="•"/>
              <a:defRPr/>
            </a:pPr>
            <a:r>
              <a:rPr lang="en-US" sz="3200" dirty="0" smtClean="0"/>
              <a:t>ASB</a:t>
            </a:r>
            <a:br>
              <a:rPr lang="en-US" sz="3200" dirty="0" smtClean="0"/>
            </a:br>
            <a:endParaRPr lang="en-US" sz="2400" dirty="0" smtClean="0"/>
          </a:p>
          <a:p>
            <a:pPr eaLnBrk="1" fontAlgn="auto" hangingPunct="1">
              <a:spcAft>
                <a:spcPts val="0"/>
              </a:spcAft>
              <a:buClr>
                <a:srgbClr val="0070C0"/>
              </a:buClr>
              <a:buFont typeface="Arial" pitchFamily="34" charset="0"/>
              <a:buChar char="•"/>
              <a:defRPr/>
            </a:pPr>
            <a:r>
              <a:rPr lang="en-US" sz="3200" dirty="0" smtClean="0"/>
              <a:t>Attendance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3962400"/>
            <a:ext cx="2857500" cy="2143125"/>
          </a:xfrm>
          <a:prstGeom prst="rect">
            <a:avLst/>
          </a:prstGeom>
        </p:spPr>
      </p:pic>
    </p:spTree>
    <p:extLst>
      <p:ext uri="{BB962C8B-B14F-4D97-AF65-F5344CB8AC3E}">
        <p14:creationId xmlns:p14="http://schemas.microsoft.com/office/powerpoint/2010/main" val="18449248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409575"/>
            <a:ext cx="4743450"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2862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4212" y="381000"/>
            <a:ext cx="10908998" cy="685800"/>
          </a:xfrm>
        </p:spPr>
        <p:txBody>
          <a:bodyPr>
            <a:normAutofit/>
          </a:bodyPr>
          <a:lstStyle/>
          <a:p>
            <a:pPr algn="ctr" eaLnBrk="1" hangingPunct="1"/>
            <a:r>
              <a:rPr lang="en-US" dirty="0">
                <a:solidFill>
                  <a:srgbClr val="0070C0"/>
                </a:solidFill>
              </a:rPr>
              <a:t>Expenditures</a:t>
            </a:r>
          </a:p>
        </p:txBody>
      </p:sp>
      <p:sp>
        <p:nvSpPr>
          <p:cNvPr id="17410" name="Content Placeholder 2"/>
          <p:cNvSpPr>
            <a:spLocks noGrp="1"/>
          </p:cNvSpPr>
          <p:nvPr>
            <p:ph idx="1"/>
          </p:nvPr>
        </p:nvSpPr>
        <p:spPr>
          <a:xfrm>
            <a:off x="608012" y="1295400"/>
            <a:ext cx="10896600" cy="4800600"/>
          </a:xfrm>
        </p:spPr>
        <p:txBody>
          <a:bodyPr>
            <a:normAutofit lnSpcReduction="10000"/>
          </a:bodyPr>
          <a:lstStyle/>
          <a:p>
            <a:pPr eaLnBrk="1" hangingPunct="1">
              <a:spcBef>
                <a:spcPts val="0"/>
              </a:spcBef>
              <a:spcAft>
                <a:spcPts val="1500"/>
              </a:spcAft>
              <a:buClr>
                <a:srgbClr val="0070C0"/>
              </a:buClr>
            </a:pPr>
            <a:r>
              <a:rPr lang="en-US" dirty="0" smtClean="0"/>
              <a:t>Review what you are signing. Is it compliant? </a:t>
            </a:r>
            <a:r>
              <a:rPr lang="en-US" dirty="0"/>
              <a:t>I</a:t>
            </a:r>
            <a:r>
              <a:rPr lang="en-US" dirty="0" smtClean="0"/>
              <a:t>s it reasonable? </a:t>
            </a:r>
            <a:r>
              <a:rPr lang="en-US" dirty="0"/>
              <a:t>I</a:t>
            </a:r>
            <a:r>
              <a:rPr lang="en-US" dirty="0" smtClean="0"/>
              <a:t>s it a direct benefit to the students?</a:t>
            </a:r>
          </a:p>
          <a:p>
            <a:pPr eaLnBrk="1" hangingPunct="1">
              <a:spcBef>
                <a:spcPts val="0"/>
              </a:spcBef>
              <a:spcAft>
                <a:spcPts val="1500"/>
              </a:spcAft>
              <a:buClr>
                <a:srgbClr val="0070C0"/>
              </a:buClr>
            </a:pPr>
            <a:r>
              <a:rPr lang="en-US" dirty="0" smtClean="0"/>
              <a:t>If you don’t agree, </a:t>
            </a:r>
            <a:r>
              <a:rPr lang="en-US" b="1" dirty="0" smtClean="0">
                <a:solidFill>
                  <a:srgbClr val="0070C0"/>
                </a:solidFill>
              </a:rPr>
              <a:t>VOID</a:t>
            </a:r>
            <a:r>
              <a:rPr lang="en-US" dirty="0" smtClean="0">
                <a:solidFill>
                  <a:srgbClr val="0070C0"/>
                </a:solidFill>
              </a:rPr>
              <a:t> </a:t>
            </a:r>
            <a:r>
              <a:rPr lang="en-US" dirty="0" smtClean="0"/>
              <a:t>the</a:t>
            </a:r>
            <a:r>
              <a:rPr lang="en-US" dirty="0" smtClean="0">
                <a:solidFill>
                  <a:schemeClr val="accent1"/>
                </a:solidFill>
              </a:rPr>
              <a:t> </a:t>
            </a:r>
            <a:r>
              <a:rPr lang="en-US" dirty="0" smtClean="0"/>
              <a:t>requisition!</a:t>
            </a:r>
            <a:r>
              <a:rPr lang="en-US" dirty="0"/>
              <a:t> </a:t>
            </a:r>
            <a:endParaRPr lang="en-US" dirty="0" smtClean="0"/>
          </a:p>
          <a:p>
            <a:pPr eaLnBrk="1" hangingPunct="1">
              <a:spcBef>
                <a:spcPts val="0"/>
              </a:spcBef>
              <a:spcAft>
                <a:spcPts val="1500"/>
              </a:spcAft>
              <a:buClr>
                <a:srgbClr val="0070C0"/>
              </a:buClr>
            </a:pPr>
            <a:r>
              <a:rPr lang="en-US" dirty="0" smtClean="0"/>
              <a:t>When out for extended time, turn on the work flow forwarding. </a:t>
            </a:r>
          </a:p>
          <a:p>
            <a:pPr eaLnBrk="1" hangingPunct="1">
              <a:spcBef>
                <a:spcPts val="0"/>
              </a:spcBef>
              <a:spcAft>
                <a:spcPts val="1500"/>
              </a:spcAft>
              <a:buClr>
                <a:srgbClr val="0070C0"/>
              </a:buClr>
            </a:pPr>
            <a:r>
              <a:rPr lang="en-US" dirty="0" smtClean="0"/>
              <a:t>Allow two </a:t>
            </a:r>
            <a:r>
              <a:rPr lang="en-US" dirty="0"/>
              <a:t>weeks for approval </a:t>
            </a:r>
            <a:r>
              <a:rPr lang="en-US" dirty="0" smtClean="0"/>
              <a:t>routing.</a:t>
            </a:r>
          </a:p>
          <a:p>
            <a:pPr eaLnBrk="1" hangingPunct="1">
              <a:spcBef>
                <a:spcPts val="0"/>
              </a:spcBef>
              <a:spcAft>
                <a:spcPts val="1500"/>
              </a:spcAft>
              <a:buClr>
                <a:srgbClr val="0070C0"/>
              </a:buClr>
            </a:pPr>
            <a:r>
              <a:rPr lang="en-US" dirty="0" smtClean="0"/>
              <a:t>Once the invoice is received </a:t>
            </a:r>
            <a:r>
              <a:rPr lang="en-US" dirty="0"/>
              <a:t>in Fiscal, it can take up to three weeks </a:t>
            </a:r>
            <a:r>
              <a:rPr lang="en-US" dirty="0" smtClean="0"/>
              <a:t>to </a:t>
            </a:r>
            <a:r>
              <a:rPr lang="en-US" dirty="0"/>
              <a:t>clear audit at SBCSS District Financial Services and receive a check. </a:t>
            </a:r>
          </a:p>
          <a:p>
            <a:pPr eaLnBrk="1" hangingPunct="1">
              <a:spcAft>
                <a:spcPts val="1500"/>
              </a:spcAft>
            </a:pPr>
            <a:endParaRPr lang="en-US" dirty="0" smtClean="0"/>
          </a:p>
        </p:txBody>
      </p:sp>
      <p:sp>
        <p:nvSpPr>
          <p:cNvPr id="2" name="Rectangle 1"/>
          <p:cNvSpPr/>
          <p:nvPr/>
        </p:nvSpPr>
        <p:spPr>
          <a:xfrm>
            <a:off x="6612762" y="5486400"/>
            <a:ext cx="4129850" cy="523220"/>
          </a:xfrm>
          <a:prstGeom prst="rect">
            <a:avLst/>
          </a:prstGeom>
          <a:solidFill>
            <a:schemeClr val="bg1"/>
          </a:solidFill>
          <a:ln w="28575">
            <a:solidFill>
              <a:srgbClr val="0070C0"/>
            </a:solidFill>
          </a:ln>
        </p:spPr>
        <p:txBody>
          <a:bodyPr wrap="none">
            <a:spAutoFit/>
          </a:bodyPr>
          <a:lstStyle/>
          <a:p>
            <a:pPr marL="0" indent="0" algn="ctr">
              <a:buNone/>
            </a:pPr>
            <a:r>
              <a:rPr lang="en-US" sz="2800" b="1" dirty="0">
                <a:solidFill>
                  <a:srgbClr val="0070C0"/>
                </a:solidFill>
              </a:rPr>
              <a:t>PLAN ACCORDINGLY</a:t>
            </a:r>
            <a:r>
              <a:rPr lang="en-US" sz="2800" b="1" dirty="0" smtClean="0">
                <a:solidFill>
                  <a:srgbClr val="0070C0"/>
                </a:solidFill>
              </a:rPr>
              <a:t>!!</a:t>
            </a:r>
            <a:endParaRPr lang="en-US" sz="2800" b="1" dirty="0">
              <a:solidFill>
                <a:srgbClr val="0070C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75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75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0">
                                            <p:txEl>
                                              <p:pRg st="2" end="2"/>
                                            </p:txEl>
                                          </p:spTgt>
                                        </p:tgtEl>
                                        <p:attrNameLst>
                                          <p:attrName>style.visibility</p:attrName>
                                        </p:attrNameLst>
                                      </p:cBhvr>
                                      <p:to>
                                        <p:strVal val="visible"/>
                                      </p:to>
                                    </p:set>
                                    <p:anim calcmode="lin" valueType="num">
                                      <p:cBhvr additive="base">
                                        <p:cTn id="19" dur="75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0">
                                            <p:txEl>
                                              <p:pRg st="3" end="3"/>
                                            </p:txEl>
                                          </p:spTgt>
                                        </p:tgtEl>
                                        <p:attrNameLst>
                                          <p:attrName>style.visibility</p:attrName>
                                        </p:attrNameLst>
                                      </p:cBhvr>
                                      <p:to>
                                        <p:strVal val="visible"/>
                                      </p:to>
                                    </p:set>
                                    <p:anim calcmode="lin" valueType="num">
                                      <p:cBhvr additive="base">
                                        <p:cTn id="25" dur="75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0">
                                            <p:txEl>
                                              <p:pRg st="4" end="4"/>
                                            </p:txEl>
                                          </p:spTgt>
                                        </p:tgtEl>
                                        <p:attrNameLst>
                                          <p:attrName>style.visibility</p:attrName>
                                        </p:attrNameLst>
                                      </p:cBhvr>
                                      <p:to>
                                        <p:strVal val="visible"/>
                                      </p:to>
                                    </p:set>
                                    <p:anim calcmode="lin" valueType="num">
                                      <p:cBhvr additive="base">
                                        <p:cTn id="31" dur="75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APPROVALS/SIGNATURES</a:t>
            </a:r>
            <a:endParaRPr lang="en-US" dirty="0">
              <a:solidFill>
                <a:srgbClr val="0070C0"/>
              </a:solidFill>
            </a:endParaRPr>
          </a:p>
        </p:txBody>
      </p:sp>
      <p:sp>
        <p:nvSpPr>
          <p:cNvPr id="3" name="Content Placeholder 2"/>
          <p:cNvSpPr>
            <a:spLocks noGrp="1"/>
          </p:cNvSpPr>
          <p:nvPr>
            <p:ph idx="1"/>
          </p:nvPr>
        </p:nvSpPr>
        <p:spPr>
          <a:xfrm>
            <a:off x="670386" y="530352"/>
            <a:ext cx="10908998" cy="4727448"/>
          </a:xfrm>
        </p:spPr>
        <p:txBody>
          <a:bodyPr>
            <a:normAutofit/>
          </a:bodyPr>
          <a:lstStyle/>
          <a:p>
            <a:pPr>
              <a:buClr>
                <a:srgbClr val="0070C0"/>
              </a:buClr>
            </a:pPr>
            <a:r>
              <a:rPr lang="en-US" dirty="0" smtClean="0"/>
              <a:t>Please remember that you are </a:t>
            </a:r>
            <a:r>
              <a:rPr lang="en-US" b="1" dirty="0" smtClean="0">
                <a:solidFill>
                  <a:srgbClr val="0070C0"/>
                </a:solidFill>
              </a:rPr>
              <a:t>NOT</a:t>
            </a:r>
            <a:r>
              <a:rPr lang="en-US" dirty="0" smtClean="0">
                <a:solidFill>
                  <a:srgbClr val="0070C0"/>
                </a:solidFill>
              </a:rPr>
              <a:t> </a:t>
            </a:r>
            <a:r>
              <a:rPr lang="en-US" dirty="0" smtClean="0"/>
              <a:t>allowed to approve your own personal expenses. </a:t>
            </a:r>
            <a:br>
              <a:rPr lang="en-US" dirty="0" smtClean="0"/>
            </a:br>
            <a:endParaRPr lang="en-US" dirty="0" smtClean="0"/>
          </a:p>
          <a:p>
            <a:pPr>
              <a:buClr>
                <a:srgbClr val="0070C0"/>
              </a:buClr>
            </a:pPr>
            <a:r>
              <a:rPr lang="en-US" dirty="0" smtClean="0"/>
              <a:t>A supervisor’s signature </a:t>
            </a:r>
            <a:r>
              <a:rPr lang="en-US" b="1" dirty="0" smtClean="0">
                <a:solidFill>
                  <a:srgbClr val="0070C0"/>
                </a:solidFill>
              </a:rPr>
              <a:t>MUST</a:t>
            </a:r>
            <a:r>
              <a:rPr lang="en-US" dirty="0" smtClean="0">
                <a:solidFill>
                  <a:srgbClr val="0070C0"/>
                </a:solidFill>
              </a:rPr>
              <a:t> </a:t>
            </a:r>
            <a:r>
              <a:rPr lang="en-US" dirty="0" smtClean="0"/>
              <a:t>be obtained for:</a:t>
            </a:r>
          </a:p>
          <a:p>
            <a:endParaRPr lang="en-US" dirty="0"/>
          </a:p>
          <a:p>
            <a:pPr lvl="1">
              <a:buClr>
                <a:srgbClr val="0070C0"/>
              </a:buClr>
              <a:buSzPct val="90000"/>
              <a:buFont typeface="Wingdings" pitchFamily="2" charset="2"/>
              <a:buChar char="ü"/>
            </a:pPr>
            <a:r>
              <a:rPr lang="en-US" sz="2800" dirty="0" smtClean="0"/>
              <a:t>PSRs</a:t>
            </a:r>
          </a:p>
          <a:p>
            <a:pPr lvl="1">
              <a:buClr>
                <a:srgbClr val="0070C0"/>
              </a:buClr>
              <a:buSzPct val="90000"/>
              <a:buFont typeface="Wingdings" pitchFamily="2" charset="2"/>
              <a:buChar char="ü"/>
            </a:pPr>
            <a:r>
              <a:rPr lang="en-US" sz="2800" dirty="0" smtClean="0"/>
              <a:t>Timecards</a:t>
            </a:r>
          </a:p>
          <a:p>
            <a:pPr lvl="1">
              <a:buClr>
                <a:srgbClr val="0070C0"/>
              </a:buClr>
              <a:buSzPct val="90000"/>
              <a:buFont typeface="Wingdings" pitchFamily="2" charset="2"/>
              <a:buChar char="ü"/>
            </a:pPr>
            <a:r>
              <a:rPr lang="en-US" sz="2800" dirty="0" smtClean="0"/>
              <a:t>Travel Expense Reimbursements</a:t>
            </a:r>
          </a:p>
          <a:p>
            <a:pPr lvl="1">
              <a:buClr>
                <a:srgbClr val="0070C0"/>
              </a:buClr>
              <a:buSzPct val="90000"/>
              <a:buFont typeface="Wingdings" pitchFamily="2" charset="2"/>
              <a:buChar char="ü"/>
            </a:pPr>
            <a:r>
              <a:rPr lang="en-US" sz="2800" dirty="0" smtClean="0"/>
              <a:t>Other Employee Reimbursements</a:t>
            </a:r>
          </a:p>
          <a:p>
            <a:pPr lvl="1"/>
            <a:endParaRPr lang="en-US" dirty="0" smtClean="0"/>
          </a:p>
          <a:p>
            <a:pPr lvl="1"/>
            <a:endParaRPr lang="en-US" dirty="0"/>
          </a:p>
        </p:txBody>
      </p:sp>
      <p:pic>
        <p:nvPicPr>
          <p:cNvPr id="2050" name="Picture 2" descr="C:\Documents and Settings\michelleboggs\Local Settings\Temporary Internet Files\Content.IE5\7QZTJZTE\MP9004222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012" y="3200400"/>
            <a:ext cx="3770985" cy="2819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637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09441" y="1219201"/>
            <a:ext cx="10969943" cy="4906963"/>
          </a:xfrm>
        </p:spPr>
        <p:txBody>
          <a:bodyPr/>
          <a:lstStyle/>
          <a:p>
            <a:pPr eaLnBrk="1" hangingPunct="1">
              <a:spcAft>
                <a:spcPts val="1000"/>
              </a:spcAft>
              <a:buClr>
                <a:srgbClr val="0070C0"/>
              </a:buClr>
            </a:pPr>
            <a:r>
              <a:rPr lang="en-US" sz="2200" dirty="0" smtClean="0"/>
              <a:t>Ensure all cash is properly safeguarded.</a:t>
            </a:r>
          </a:p>
          <a:p>
            <a:pPr eaLnBrk="1" hangingPunct="1">
              <a:spcAft>
                <a:spcPts val="1000"/>
              </a:spcAft>
              <a:buClr>
                <a:srgbClr val="0070C0"/>
              </a:buClr>
            </a:pPr>
            <a:r>
              <a:rPr lang="en-US" sz="2200" dirty="0" smtClean="0"/>
              <a:t>Every principal should verify a safe is used and the combination is functional. Principals should restrict who has access to the </a:t>
            </a:r>
            <a:br>
              <a:rPr lang="en-US" sz="2200" dirty="0" smtClean="0"/>
            </a:br>
            <a:r>
              <a:rPr lang="en-US" sz="2200" dirty="0" smtClean="0"/>
              <a:t>combination.</a:t>
            </a:r>
          </a:p>
          <a:p>
            <a:pPr eaLnBrk="1" hangingPunct="1">
              <a:spcAft>
                <a:spcPts val="1000"/>
              </a:spcAft>
              <a:buClr>
                <a:srgbClr val="0070C0"/>
              </a:buClr>
            </a:pPr>
            <a:r>
              <a:rPr lang="en-US" sz="2200" dirty="0" smtClean="0"/>
              <a:t>Elementary schools must take bank deposits to the bank.</a:t>
            </a:r>
          </a:p>
          <a:p>
            <a:pPr eaLnBrk="1" hangingPunct="1">
              <a:spcAft>
                <a:spcPts val="1000"/>
              </a:spcAft>
              <a:buClr>
                <a:srgbClr val="0070C0"/>
              </a:buClr>
            </a:pPr>
            <a:r>
              <a:rPr lang="en-US" sz="2200" dirty="0" smtClean="0"/>
              <a:t>Secondary schools have armored pick-up services. </a:t>
            </a:r>
          </a:p>
          <a:p>
            <a:pPr eaLnBrk="1" hangingPunct="1">
              <a:spcAft>
                <a:spcPts val="1000"/>
              </a:spcAft>
              <a:buClr>
                <a:srgbClr val="0070C0"/>
              </a:buClr>
            </a:pPr>
            <a:r>
              <a:rPr lang="en-US" sz="2200" dirty="0" smtClean="0"/>
              <a:t>Deposit should be made weekly or anytime the site holds more than $500.</a:t>
            </a:r>
          </a:p>
          <a:p>
            <a:pPr eaLnBrk="1" hangingPunct="1">
              <a:spcAft>
                <a:spcPts val="1000"/>
              </a:spcAft>
              <a:buClr>
                <a:srgbClr val="0070C0"/>
              </a:buClr>
            </a:pPr>
            <a:r>
              <a:rPr lang="en-US" sz="2200" dirty="0" smtClean="0"/>
              <a:t>BU-100 form must be completed weekly.  As an, administrator you are signing this document to acknowledge the cash activities occurring at your site or the lack of cash collection for the week.</a:t>
            </a:r>
          </a:p>
          <a:p>
            <a:pPr eaLnBrk="1" hangingPunct="1">
              <a:spcAft>
                <a:spcPts val="1000"/>
              </a:spcAft>
              <a:buFont typeface="Arial" charset="0"/>
              <a:buNone/>
            </a:pPr>
            <a:endParaRPr lang="en-US" sz="2200" dirty="0" smtClean="0"/>
          </a:p>
        </p:txBody>
      </p:sp>
      <p:sp>
        <p:nvSpPr>
          <p:cNvPr id="19457" name="Title 1"/>
          <p:cNvSpPr>
            <a:spLocks noGrp="1"/>
          </p:cNvSpPr>
          <p:nvPr>
            <p:ph type="title"/>
          </p:nvPr>
        </p:nvSpPr>
        <p:spPr>
          <a:xfrm>
            <a:off x="608012" y="457200"/>
            <a:ext cx="10985198" cy="762000"/>
          </a:xfrm>
        </p:spPr>
        <p:txBody>
          <a:bodyPr>
            <a:normAutofit/>
          </a:bodyPr>
          <a:lstStyle/>
          <a:p>
            <a:pPr algn="ctr" eaLnBrk="1" hangingPunct="1"/>
            <a:r>
              <a:rPr lang="en-US" dirty="0" smtClean="0">
                <a:solidFill>
                  <a:srgbClr val="0070C0"/>
                </a:solidFill>
              </a:rPr>
              <a:t>CASH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2012" y="571500"/>
            <a:ext cx="1724025" cy="28575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458">
                                            <p:txEl>
                                              <p:pRg st="0" end="0"/>
                                            </p:txEl>
                                          </p:spTgt>
                                        </p:tgtEl>
                                        <p:attrNameLst>
                                          <p:attrName>style.visibility</p:attrName>
                                        </p:attrNameLst>
                                      </p:cBhvr>
                                      <p:to>
                                        <p:strVal val="visible"/>
                                      </p:to>
                                    </p:set>
                                    <p:anim calcmode="lin" valueType="num">
                                      <p:cBhvr additive="base">
                                        <p:cTn id="11"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 calcmode="lin" valueType="num">
                                      <p:cBhvr additive="base">
                                        <p:cTn id="17"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458">
                                            <p:txEl>
                                              <p:pRg st="2" end="2"/>
                                            </p:txEl>
                                          </p:spTgt>
                                        </p:tgtEl>
                                        <p:attrNameLst>
                                          <p:attrName>style.visibility</p:attrName>
                                        </p:attrNameLst>
                                      </p:cBhvr>
                                      <p:to>
                                        <p:strVal val="visible"/>
                                      </p:to>
                                    </p:set>
                                    <p:anim calcmode="lin" valueType="num">
                                      <p:cBhvr additive="base">
                                        <p:cTn id="23"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8">
                                            <p:txEl>
                                              <p:pRg st="3" end="3"/>
                                            </p:txEl>
                                          </p:spTgt>
                                        </p:tgtEl>
                                        <p:attrNameLst>
                                          <p:attrName>style.visibility</p:attrName>
                                        </p:attrNameLst>
                                      </p:cBhvr>
                                      <p:to>
                                        <p:strVal val="visible"/>
                                      </p:to>
                                    </p:set>
                                    <p:anim calcmode="lin" valueType="num">
                                      <p:cBhvr additive="base">
                                        <p:cTn id="29"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58">
                                            <p:txEl>
                                              <p:pRg st="4" end="4"/>
                                            </p:txEl>
                                          </p:spTgt>
                                        </p:tgtEl>
                                        <p:attrNameLst>
                                          <p:attrName>style.visibility</p:attrName>
                                        </p:attrNameLst>
                                      </p:cBhvr>
                                      <p:to>
                                        <p:strVal val="visible"/>
                                      </p:to>
                                    </p:set>
                                    <p:anim calcmode="lin" valueType="num">
                                      <p:cBhvr additive="base">
                                        <p:cTn id="35"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58">
                                            <p:txEl>
                                              <p:pRg st="5" end="5"/>
                                            </p:txEl>
                                          </p:spTgt>
                                        </p:tgtEl>
                                        <p:attrNameLst>
                                          <p:attrName>style.visibility</p:attrName>
                                        </p:attrNameLst>
                                      </p:cBhvr>
                                      <p:to>
                                        <p:strVal val="visible"/>
                                      </p:to>
                                    </p:set>
                                    <p:anim calcmode="lin" valueType="num">
                                      <p:cBhvr additive="base">
                                        <p:cTn id="41" dur="5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33363"/>
            <a:ext cx="4772025"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1277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513012" y="1219200"/>
            <a:ext cx="8839200" cy="4191000"/>
          </a:xfrm>
        </p:spPr>
        <p:txBody>
          <a:bodyPr>
            <a:normAutofit fontScale="92500" lnSpcReduction="20000"/>
          </a:bodyPr>
          <a:lstStyle/>
          <a:p>
            <a:pPr eaLnBrk="1" hangingPunct="1">
              <a:spcAft>
                <a:spcPts val="1000"/>
              </a:spcAft>
              <a:buClr>
                <a:srgbClr val="0070C0"/>
              </a:buClr>
            </a:pPr>
            <a:r>
              <a:rPr lang="en-US" dirty="0" smtClean="0"/>
              <a:t>Monitor your site’s activities.</a:t>
            </a:r>
          </a:p>
          <a:p>
            <a:pPr marL="493776" lvl="1" indent="-228600">
              <a:spcAft>
                <a:spcPts val="1000"/>
              </a:spcAft>
              <a:buClr>
                <a:srgbClr val="0070C0"/>
              </a:buClr>
              <a:buFont typeface="Arial" pitchFamily="34" charset="0"/>
              <a:buChar char="•"/>
            </a:pPr>
            <a:r>
              <a:rPr lang="en-US" dirty="0" smtClean="0"/>
              <a:t>2 people should be counting</a:t>
            </a:r>
            <a:endParaRPr lang="en-US" dirty="0"/>
          </a:p>
          <a:p>
            <a:pPr marL="493776" lvl="1" indent="-228600">
              <a:spcAft>
                <a:spcPts val="1000"/>
              </a:spcAft>
              <a:buClr>
                <a:srgbClr val="0070C0"/>
              </a:buClr>
              <a:buFont typeface="Arial" pitchFamily="34" charset="0"/>
              <a:buChar char="•"/>
            </a:pPr>
            <a:r>
              <a:rPr lang="en-US" dirty="0" smtClean="0"/>
              <a:t>Admin should be counting before signing BU 100</a:t>
            </a:r>
            <a:endParaRPr lang="en-US" dirty="0"/>
          </a:p>
          <a:p>
            <a:pPr eaLnBrk="1" hangingPunct="1">
              <a:spcAft>
                <a:spcPts val="1000"/>
              </a:spcAft>
              <a:buClr>
                <a:srgbClr val="0070C0"/>
              </a:buClr>
            </a:pPr>
            <a:r>
              <a:rPr lang="en-US" dirty="0" smtClean="0"/>
              <a:t>If money is collected:</a:t>
            </a:r>
          </a:p>
          <a:p>
            <a:pPr marL="493776" lvl="1" indent="-228600" eaLnBrk="1" hangingPunct="1">
              <a:spcAft>
                <a:spcPts val="1000"/>
              </a:spcAft>
              <a:buClr>
                <a:srgbClr val="0070C0"/>
              </a:buClr>
              <a:buFont typeface="Arial" pitchFamily="34" charset="0"/>
              <a:buChar char="•"/>
            </a:pPr>
            <a:r>
              <a:rPr lang="en-US" dirty="0" smtClean="0"/>
              <a:t>Review receipts</a:t>
            </a:r>
          </a:p>
          <a:p>
            <a:pPr marL="493776" lvl="1" indent="-228600" eaLnBrk="1" hangingPunct="1">
              <a:spcAft>
                <a:spcPts val="1000"/>
              </a:spcAft>
              <a:buClr>
                <a:srgbClr val="0070C0"/>
              </a:buClr>
              <a:buFont typeface="Arial" pitchFamily="34" charset="0"/>
              <a:buChar char="•"/>
            </a:pPr>
            <a:r>
              <a:rPr lang="en-US" dirty="0" smtClean="0"/>
              <a:t>Review site deposits</a:t>
            </a:r>
          </a:p>
          <a:p>
            <a:pPr marL="493776" lvl="1" indent="-228600" eaLnBrk="1" hangingPunct="1">
              <a:spcAft>
                <a:spcPts val="1000"/>
              </a:spcAft>
              <a:buClr>
                <a:srgbClr val="0070C0"/>
              </a:buClr>
              <a:buFont typeface="Arial" pitchFamily="34" charset="0"/>
              <a:buChar char="•"/>
            </a:pPr>
            <a:r>
              <a:rPr lang="en-US" dirty="0" smtClean="0"/>
              <a:t>Review bank deposits</a:t>
            </a:r>
          </a:p>
          <a:p>
            <a:pPr marL="493776" lvl="1" indent="-228600" eaLnBrk="1" hangingPunct="1">
              <a:spcAft>
                <a:spcPts val="1000"/>
              </a:spcAft>
              <a:buClr>
                <a:srgbClr val="0070C0"/>
              </a:buClr>
              <a:buFont typeface="Arial" pitchFamily="34" charset="0"/>
              <a:buChar char="•"/>
            </a:pPr>
            <a:r>
              <a:rPr lang="en-US" dirty="0" smtClean="0"/>
              <a:t>Look at the dates</a:t>
            </a:r>
          </a:p>
          <a:p>
            <a:pPr marL="493776" lvl="1" indent="-228600" eaLnBrk="1" hangingPunct="1">
              <a:spcAft>
                <a:spcPts val="1000"/>
              </a:spcAft>
              <a:buClr>
                <a:srgbClr val="0070C0"/>
              </a:buClr>
              <a:buFont typeface="Arial" pitchFamily="34" charset="0"/>
              <a:buChar char="•"/>
            </a:pPr>
            <a:r>
              <a:rPr lang="en-US" dirty="0" smtClean="0"/>
              <a:t>Look in closets, drawers, filing cabinets, everywhere!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1981200"/>
            <a:ext cx="1724025" cy="2857500"/>
          </a:xfrm>
          <a:prstGeom prst="rect">
            <a:avLst/>
          </a:prstGeom>
        </p:spPr>
      </p:pic>
      <p:sp>
        <p:nvSpPr>
          <p:cNvPr id="5" name="Rectangle 4"/>
          <p:cNvSpPr/>
          <p:nvPr/>
        </p:nvSpPr>
        <p:spPr>
          <a:xfrm>
            <a:off x="606424" y="5410200"/>
            <a:ext cx="10985198" cy="523220"/>
          </a:xfrm>
          <a:prstGeom prst="rect">
            <a:avLst/>
          </a:prstGeom>
        </p:spPr>
        <p:txBody>
          <a:bodyPr wrap="square">
            <a:spAutoFit/>
          </a:bodyPr>
          <a:lstStyle/>
          <a:p>
            <a:pPr marL="0" indent="0" algn="ctr" eaLnBrk="1" hangingPunct="1">
              <a:buNone/>
            </a:pPr>
            <a:r>
              <a:rPr lang="en-US" sz="2800" b="1" dirty="0">
                <a:solidFill>
                  <a:srgbClr val="0070C0"/>
                </a:solidFill>
              </a:rPr>
              <a:t>CASH IS </a:t>
            </a:r>
            <a:r>
              <a:rPr lang="en-US" sz="2800" b="1" dirty="0" smtClean="0">
                <a:solidFill>
                  <a:srgbClr val="0070C0"/>
                </a:solidFill>
              </a:rPr>
              <a:t>RISKY… </a:t>
            </a:r>
            <a:r>
              <a:rPr lang="en-US" sz="2800" b="1" dirty="0">
                <a:solidFill>
                  <a:srgbClr val="0070C0"/>
                </a:solidFill>
              </a:rPr>
              <a:t>DO NOT HOLD IT AT YOUR SITE!</a:t>
            </a:r>
          </a:p>
        </p:txBody>
      </p:sp>
      <p:sp>
        <p:nvSpPr>
          <p:cNvPr id="6" name="Title 1"/>
          <p:cNvSpPr>
            <a:spLocks noGrp="1"/>
          </p:cNvSpPr>
          <p:nvPr>
            <p:ph type="title"/>
          </p:nvPr>
        </p:nvSpPr>
        <p:spPr>
          <a:xfrm>
            <a:off x="581023" y="381000"/>
            <a:ext cx="10985198" cy="762000"/>
          </a:xfrm>
        </p:spPr>
        <p:txBody>
          <a:bodyPr>
            <a:normAutofit/>
          </a:bodyPr>
          <a:lstStyle/>
          <a:p>
            <a:pPr algn="ctr" eaLnBrk="1" hangingPunct="1"/>
            <a:r>
              <a:rPr lang="en-US" dirty="0" smtClean="0">
                <a:solidFill>
                  <a:srgbClr val="0070C0"/>
                </a:solidFill>
              </a:rPr>
              <a:t>CASH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6">
                                            <p:txEl>
                                              <p:pRg st="0" end="0"/>
                                            </p:txEl>
                                          </p:spTgt>
                                        </p:tgtEl>
                                        <p:attrNameLst>
                                          <p:attrName>style.visibility</p:attrName>
                                        </p:attrNameLst>
                                      </p:cBhvr>
                                      <p:to>
                                        <p:strVal val="visible"/>
                                      </p:to>
                                    </p:set>
                                    <p:anim calcmode="lin" valueType="num">
                                      <p:cBhvr additive="base">
                                        <p:cTn id="18"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506">
                                            <p:txEl>
                                              <p:pRg st="1" end="1"/>
                                            </p:txEl>
                                          </p:spTgt>
                                        </p:tgtEl>
                                        <p:attrNameLst>
                                          <p:attrName>style.visibility</p:attrName>
                                        </p:attrNameLst>
                                      </p:cBhvr>
                                      <p:to>
                                        <p:strVal val="visible"/>
                                      </p:to>
                                    </p:set>
                                    <p:anim calcmode="lin" valueType="num">
                                      <p:cBhvr additive="base">
                                        <p:cTn id="22"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506">
                                            <p:txEl>
                                              <p:pRg st="2" end="2"/>
                                            </p:txEl>
                                          </p:spTgt>
                                        </p:tgtEl>
                                        <p:attrNameLst>
                                          <p:attrName>style.visibility</p:attrName>
                                        </p:attrNameLst>
                                      </p:cBhvr>
                                      <p:to>
                                        <p:strVal val="visible"/>
                                      </p:to>
                                    </p:set>
                                    <p:anim calcmode="lin" valueType="num">
                                      <p:cBhvr additive="base">
                                        <p:cTn id="26"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506">
                                            <p:txEl>
                                              <p:pRg st="3" end="3"/>
                                            </p:txEl>
                                          </p:spTgt>
                                        </p:tgtEl>
                                        <p:attrNameLst>
                                          <p:attrName>style.visibility</p:attrName>
                                        </p:attrNameLst>
                                      </p:cBhvr>
                                      <p:to>
                                        <p:strVal val="visible"/>
                                      </p:to>
                                    </p:set>
                                    <p:anim calcmode="lin" valueType="num">
                                      <p:cBhvr additive="base">
                                        <p:cTn id="32"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1506">
                                            <p:txEl>
                                              <p:pRg st="4" end="4"/>
                                            </p:txEl>
                                          </p:spTgt>
                                        </p:tgtEl>
                                        <p:attrNameLst>
                                          <p:attrName>style.visibility</p:attrName>
                                        </p:attrNameLst>
                                      </p:cBhvr>
                                      <p:to>
                                        <p:strVal val="visible"/>
                                      </p:to>
                                    </p:set>
                                    <p:anim calcmode="lin" valueType="num">
                                      <p:cBhvr additive="base">
                                        <p:cTn id="38" dur="500" fill="hold"/>
                                        <p:tgtEl>
                                          <p:spTgt spid="21506">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15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1506">
                                            <p:txEl>
                                              <p:pRg st="5" end="5"/>
                                            </p:txEl>
                                          </p:spTgt>
                                        </p:tgtEl>
                                        <p:attrNameLst>
                                          <p:attrName>style.visibility</p:attrName>
                                        </p:attrNameLst>
                                      </p:cBhvr>
                                      <p:to>
                                        <p:strVal val="visible"/>
                                      </p:to>
                                    </p:set>
                                    <p:anim calcmode="lin" valueType="num">
                                      <p:cBhvr additive="base">
                                        <p:cTn id="44" dur="500" fill="hold"/>
                                        <p:tgtEl>
                                          <p:spTgt spid="21506">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150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1506">
                                            <p:txEl>
                                              <p:pRg st="6" end="6"/>
                                            </p:txEl>
                                          </p:spTgt>
                                        </p:tgtEl>
                                        <p:attrNameLst>
                                          <p:attrName>style.visibility</p:attrName>
                                        </p:attrNameLst>
                                      </p:cBhvr>
                                      <p:to>
                                        <p:strVal val="visible"/>
                                      </p:to>
                                    </p:set>
                                    <p:anim calcmode="lin" valueType="num">
                                      <p:cBhvr additive="base">
                                        <p:cTn id="50" dur="500" fill="hold"/>
                                        <p:tgtEl>
                                          <p:spTgt spid="21506">
                                            <p:txEl>
                                              <p:pRg st="6" end="6"/>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2150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21506">
                                            <p:txEl>
                                              <p:pRg st="7" end="7"/>
                                            </p:txEl>
                                          </p:spTgt>
                                        </p:tgtEl>
                                        <p:attrNameLst>
                                          <p:attrName>style.visibility</p:attrName>
                                        </p:attrNameLst>
                                      </p:cBhvr>
                                      <p:to>
                                        <p:strVal val="visible"/>
                                      </p:to>
                                    </p:set>
                                    <p:anim calcmode="lin" valueType="num">
                                      <p:cBhvr additive="base">
                                        <p:cTn id="56" dur="500" fill="hold"/>
                                        <p:tgtEl>
                                          <p:spTgt spid="21506">
                                            <p:txEl>
                                              <p:pRg st="7" end="7"/>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150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1506">
                                            <p:txEl>
                                              <p:pRg st="8" end="8"/>
                                            </p:txEl>
                                          </p:spTgt>
                                        </p:tgtEl>
                                        <p:attrNameLst>
                                          <p:attrName>style.visibility</p:attrName>
                                        </p:attrNameLst>
                                      </p:cBhvr>
                                      <p:to>
                                        <p:strVal val="visible"/>
                                      </p:to>
                                    </p:set>
                                    <p:anim calcmode="lin" valueType="num">
                                      <p:cBhvr additive="base">
                                        <p:cTn id="62" dur="500" fill="hold"/>
                                        <p:tgtEl>
                                          <p:spTgt spid="21506">
                                            <p:txEl>
                                              <p:pRg st="8" end="8"/>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150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608012" y="304800"/>
            <a:ext cx="10908998" cy="929640"/>
          </a:xfrm>
        </p:spPr>
        <p:txBody>
          <a:bodyPr/>
          <a:lstStyle/>
          <a:p>
            <a:pPr algn="ctr"/>
            <a:r>
              <a:rPr lang="en-US" dirty="0" smtClean="0">
                <a:solidFill>
                  <a:srgbClr val="0070C0"/>
                </a:solidFill>
              </a:rPr>
              <a:t>Purchasing Deadlines</a:t>
            </a:r>
          </a:p>
        </p:txBody>
      </p:sp>
      <p:sp>
        <p:nvSpPr>
          <p:cNvPr id="6" name="Content Placeholder 2"/>
          <p:cNvSpPr>
            <a:spLocks noGrp="1"/>
          </p:cNvSpPr>
          <p:nvPr>
            <p:ph idx="1"/>
          </p:nvPr>
        </p:nvSpPr>
        <p:spPr>
          <a:xfrm>
            <a:off x="684212" y="1447800"/>
            <a:ext cx="10820400" cy="3581400"/>
          </a:xfrm>
        </p:spPr>
        <p:txBody>
          <a:bodyPr>
            <a:normAutofit/>
          </a:bodyPr>
          <a:lstStyle/>
          <a:p>
            <a:pPr eaLnBrk="1" hangingPunct="1">
              <a:spcAft>
                <a:spcPts val="1000"/>
              </a:spcAft>
              <a:buClr>
                <a:srgbClr val="0070C0"/>
              </a:buClr>
            </a:pPr>
            <a:r>
              <a:rPr lang="en-US" dirty="0" smtClean="0"/>
              <a:t>Plan for your purchases</a:t>
            </a:r>
          </a:p>
          <a:p>
            <a:pPr eaLnBrk="1" hangingPunct="1">
              <a:spcAft>
                <a:spcPts val="1000"/>
              </a:spcAft>
              <a:buClr>
                <a:srgbClr val="0070C0"/>
              </a:buClr>
            </a:pPr>
            <a:r>
              <a:rPr lang="en-US" dirty="0" smtClean="0"/>
              <a:t>Purchasing deadline is typically at the end of March</a:t>
            </a:r>
          </a:p>
          <a:p>
            <a:pPr eaLnBrk="1" hangingPunct="1">
              <a:spcAft>
                <a:spcPts val="1000"/>
              </a:spcAft>
              <a:buClr>
                <a:srgbClr val="0070C0"/>
              </a:buClr>
            </a:pPr>
            <a:r>
              <a:rPr lang="en-US" dirty="0" smtClean="0"/>
              <a:t>Goods or Services MUST be delivered by June 30</a:t>
            </a:r>
          </a:p>
          <a:p>
            <a:pPr eaLnBrk="1" hangingPunct="1">
              <a:spcAft>
                <a:spcPts val="1000"/>
              </a:spcAft>
              <a:buClr>
                <a:srgbClr val="0070C0"/>
              </a:buClr>
            </a:pPr>
            <a:r>
              <a:rPr lang="en-US" dirty="0" smtClean="0"/>
              <a:t>Money received in the current year does not generally carryover to the new year (</a:t>
            </a:r>
            <a:r>
              <a:rPr lang="en-US" dirty="0" smtClean="0"/>
              <a:t>exceptions are </a:t>
            </a:r>
            <a:r>
              <a:rPr lang="en-US" dirty="0" smtClean="0"/>
              <a:t>Step-Up &amp; Donations)</a:t>
            </a:r>
          </a:p>
        </p:txBody>
      </p:sp>
      <p:sp>
        <p:nvSpPr>
          <p:cNvPr id="4" name="Rectangle 2"/>
          <p:cNvSpPr txBox="1">
            <a:spLocks/>
          </p:cNvSpPr>
          <p:nvPr/>
        </p:nvSpPr>
        <p:spPr>
          <a:xfrm>
            <a:off x="608012" y="4876800"/>
            <a:ext cx="10908998" cy="92964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defTabSz="914400" fontAlgn="auto">
              <a:spcAft>
                <a:spcPts val="0"/>
              </a:spcAft>
            </a:pPr>
            <a:r>
              <a:rPr lang="en-US" sz="3000" dirty="0" smtClean="0">
                <a:solidFill>
                  <a:srgbClr val="0070C0"/>
                </a:solidFill>
              </a:rPr>
              <a:t>“THIS YEAR’S MONEY FOR THIS YEAR’S KIDS!”</a:t>
            </a:r>
          </a:p>
        </p:txBody>
      </p:sp>
    </p:spTree>
    <p:extLst>
      <p:ext uri="{BB962C8B-B14F-4D97-AF65-F5344CB8AC3E}">
        <p14:creationId xmlns:p14="http://schemas.microsoft.com/office/powerpoint/2010/main" val="1633057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5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6"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02550" y="544513"/>
            <a:ext cx="10969943" cy="750887"/>
          </a:xfrm>
        </p:spPr>
        <p:txBody>
          <a:bodyPr/>
          <a:lstStyle/>
          <a:p>
            <a:pPr algn="ctr" eaLnBrk="1" hangingPunct="1"/>
            <a:r>
              <a:rPr lang="en-US" dirty="0" smtClean="0">
                <a:solidFill>
                  <a:srgbClr val="0070C0"/>
                </a:solidFill>
              </a:rPr>
              <a:t>ASB</a:t>
            </a:r>
          </a:p>
        </p:txBody>
      </p:sp>
      <p:sp>
        <p:nvSpPr>
          <p:cNvPr id="22530" name="Content Placeholder 2"/>
          <p:cNvSpPr>
            <a:spLocks noGrp="1"/>
          </p:cNvSpPr>
          <p:nvPr>
            <p:ph idx="1"/>
          </p:nvPr>
        </p:nvSpPr>
        <p:spPr>
          <a:xfrm>
            <a:off x="608012" y="1676400"/>
            <a:ext cx="10908998" cy="4187952"/>
          </a:xfrm>
        </p:spPr>
        <p:txBody>
          <a:bodyPr>
            <a:normAutofit lnSpcReduction="10000"/>
          </a:bodyPr>
          <a:lstStyle/>
          <a:p>
            <a:pPr marL="0" indent="0" eaLnBrk="1" hangingPunct="1">
              <a:buNone/>
            </a:pPr>
            <a:r>
              <a:rPr lang="en-US" b="1" dirty="0" smtClean="0">
                <a:solidFill>
                  <a:srgbClr val="0070C0"/>
                </a:solidFill>
              </a:rPr>
              <a:t>Accountability</a:t>
            </a:r>
          </a:p>
          <a:p>
            <a:pPr marL="0" indent="0" eaLnBrk="1" hangingPunct="1">
              <a:buNone/>
            </a:pPr>
            <a:endParaRPr lang="en-US" sz="2400" dirty="0" smtClean="0"/>
          </a:p>
          <a:p>
            <a:pPr>
              <a:spcAft>
                <a:spcPts val="1000"/>
              </a:spcAft>
              <a:buClr>
                <a:srgbClr val="0070C0"/>
              </a:buClr>
            </a:pPr>
            <a:r>
              <a:rPr lang="en-US" dirty="0" smtClean="0"/>
              <a:t>Activities Director, Club Sponsor, ASB Council, </a:t>
            </a:r>
            <a:br>
              <a:rPr lang="en-US" dirty="0" smtClean="0"/>
            </a:br>
            <a:r>
              <a:rPr lang="en-US" dirty="0" smtClean="0"/>
              <a:t>ASB Finance Clerks</a:t>
            </a:r>
          </a:p>
          <a:p>
            <a:pPr>
              <a:spcAft>
                <a:spcPts val="1000"/>
              </a:spcAft>
              <a:buClr>
                <a:srgbClr val="0070C0"/>
              </a:buClr>
            </a:pPr>
            <a:r>
              <a:rPr lang="en-US" dirty="0" smtClean="0"/>
              <a:t>Review monthly statements and bank reconciliations</a:t>
            </a:r>
          </a:p>
          <a:p>
            <a:pPr>
              <a:spcAft>
                <a:spcPts val="1000"/>
              </a:spcAft>
              <a:buClr>
                <a:srgbClr val="0070C0"/>
              </a:buClr>
            </a:pPr>
            <a:r>
              <a:rPr lang="en-US" dirty="0" smtClean="0"/>
              <a:t>Adjustments/Journal Entries must have explanations and approval by the administrator in charge.</a:t>
            </a:r>
          </a:p>
          <a:p>
            <a:pPr>
              <a:spcAft>
                <a:spcPts val="1000"/>
              </a:spcAft>
              <a:buClr>
                <a:srgbClr val="0070C0"/>
              </a:buClr>
            </a:pPr>
            <a:r>
              <a:rPr lang="en-US" dirty="0" smtClean="0"/>
              <a:t>Site Audits</a:t>
            </a:r>
          </a:p>
          <a:p>
            <a:pPr lvl="1" eaLnBrk="1" hangingPunct="1">
              <a:spcAft>
                <a:spcPts val="1000"/>
              </a:spcAft>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12" y="533400"/>
            <a:ext cx="2990850" cy="2488387"/>
          </a:xfrm>
          <a:prstGeom prst="rect">
            <a:avLst/>
          </a:prstGeom>
        </p:spPr>
      </p:pic>
      <p:sp>
        <p:nvSpPr>
          <p:cNvPr id="3" name="TextBox 2"/>
          <p:cNvSpPr txBox="1"/>
          <p:nvPr/>
        </p:nvSpPr>
        <p:spPr>
          <a:xfrm>
            <a:off x="9066212" y="762000"/>
            <a:ext cx="838200" cy="369332"/>
          </a:xfrm>
          <a:prstGeom prst="rect">
            <a:avLst/>
          </a:prstGeom>
          <a:noFill/>
        </p:spPr>
        <p:txBody>
          <a:bodyPr wrap="square" rtlCol="0">
            <a:spAutoFit/>
          </a:bodyPr>
          <a:lstStyle/>
          <a:p>
            <a:pPr algn="ctr"/>
            <a:r>
              <a:rPr lang="en-US" sz="1800" dirty="0" smtClean="0">
                <a:solidFill>
                  <a:schemeClr val="accent3"/>
                </a:solidFill>
                <a:latin typeface="Rockwell Extra Bold" pitchFamily="18" charset="0"/>
              </a:rPr>
              <a:t>ASB</a:t>
            </a:r>
            <a:endParaRPr lang="en-US" sz="1800" dirty="0">
              <a:solidFill>
                <a:schemeClr val="accent3"/>
              </a:solidFill>
              <a:latin typeface="Rockwell Extra Bold"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2530">
                                            <p:txEl>
                                              <p:pRg st="0" end="0"/>
                                            </p:txEl>
                                          </p:spTgt>
                                        </p:tgtEl>
                                        <p:attrNameLst>
                                          <p:attrName>style.visibility</p:attrName>
                                        </p:attrNameLst>
                                      </p:cBhvr>
                                      <p:to>
                                        <p:strVal val="visible"/>
                                      </p:to>
                                    </p:set>
                                    <p:anim calcmode="lin" valueType="num">
                                      <p:cBhvr additive="base">
                                        <p:cTn id="11"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 calcmode="lin" valueType="num">
                                      <p:cBhvr additive="base">
                                        <p:cTn id="17"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0">
                                            <p:txEl>
                                              <p:pRg st="3" end="3"/>
                                            </p:txEl>
                                          </p:spTgt>
                                        </p:tgtEl>
                                        <p:attrNameLst>
                                          <p:attrName>style.visibility</p:attrName>
                                        </p:attrNameLst>
                                      </p:cBhvr>
                                      <p:to>
                                        <p:strVal val="visible"/>
                                      </p:to>
                                    </p:set>
                                    <p:anim calcmode="lin" valueType="num">
                                      <p:cBhvr additive="base">
                                        <p:cTn id="23"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0">
                                            <p:txEl>
                                              <p:pRg st="4" end="4"/>
                                            </p:txEl>
                                          </p:spTgt>
                                        </p:tgtEl>
                                        <p:attrNameLst>
                                          <p:attrName>style.visibility</p:attrName>
                                        </p:attrNameLst>
                                      </p:cBhvr>
                                      <p:to>
                                        <p:strVal val="visible"/>
                                      </p:to>
                                    </p:set>
                                    <p:anim calcmode="lin" valueType="num">
                                      <p:cBhvr additive="base">
                                        <p:cTn id="29"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30">
                                            <p:txEl>
                                              <p:pRg st="5" end="5"/>
                                            </p:txEl>
                                          </p:spTgt>
                                        </p:tgtEl>
                                        <p:attrNameLst>
                                          <p:attrName>style.visibility</p:attrName>
                                        </p:attrNameLst>
                                      </p:cBhvr>
                                      <p:to>
                                        <p:strVal val="visible"/>
                                      </p:to>
                                    </p:set>
                                    <p:anim calcmode="lin" valueType="num">
                                      <p:cBhvr additive="base">
                                        <p:cTn id="35" dur="5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08012" y="457200"/>
            <a:ext cx="10908998" cy="762000"/>
          </a:xfrm>
        </p:spPr>
        <p:txBody>
          <a:bodyPr/>
          <a:lstStyle/>
          <a:p>
            <a:pPr algn="ctr" eaLnBrk="1" hangingPunct="1"/>
            <a:r>
              <a:rPr lang="en-US" dirty="0" smtClean="0">
                <a:solidFill>
                  <a:srgbClr val="0070C0"/>
                </a:solidFill>
              </a:rPr>
              <a:t>Attendance</a:t>
            </a:r>
          </a:p>
        </p:txBody>
      </p:sp>
      <p:sp>
        <p:nvSpPr>
          <p:cNvPr id="23554" name="Rectangle 4"/>
          <p:cNvSpPr>
            <a:spLocks noGrp="1"/>
          </p:cNvSpPr>
          <p:nvPr>
            <p:ph type="body" idx="4294967295"/>
          </p:nvPr>
        </p:nvSpPr>
        <p:spPr>
          <a:xfrm>
            <a:off x="2132012" y="1600200"/>
            <a:ext cx="7696200" cy="3886200"/>
          </a:xfrm>
        </p:spPr>
        <p:txBody>
          <a:bodyPr/>
          <a:lstStyle/>
          <a:p>
            <a:pPr eaLnBrk="1" hangingPunct="1">
              <a:spcAft>
                <a:spcPts val="1500"/>
              </a:spcAft>
              <a:buClr>
                <a:srgbClr val="0070C0"/>
              </a:buClr>
            </a:pPr>
            <a:r>
              <a:rPr lang="en-US" dirty="0" smtClean="0"/>
              <a:t>Review monthly attendance reports.</a:t>
            </a:r>
          </a:p>
          <a:p>
            <a:pPr eaLnBrk="1" hangingPunct="1">
              <a:spcAft>
                <a:spcPts val="1500"/>
              </a:spcAft>
              <a:buClr>
                <a:srgbClr val="0070C0"/>
              </a:buClr>
            </a:pPr>
            <a:r>
              <a:rPr lang="en-US" dirty="0" smtClean="0"/>
              <a:t>Ensure staff is verifying absences.</a:t>
            </a:r>
          </a:p>
          <a:p>
            <a:pPr eaLnBrk="1" hangingPunct="1">
              <a:spcAft>
                <a:spcPts val="1500"/>
              </a:spcAft>
              <a:buClr>
                <a:srgbClr val="0070C0"/>
              </a:buClr>
            </a:pPr>
            <a:r>
              <a:rPr lang="en-US" dirty="0" smtClean="0"/>
              <a:t>Is your enrollment reasonable to the </a:t>
            </a:r>
            <a:br>
              <a:rPr lang="en-US" dirty="0" smtClean="0"/>
            </a:br>
            <a:r>
              <a:rPr lang="en-US" dirty="0" smtClean="0"/>
              <a:t>bodies at your site?</a:t>
            </a:r>
          </a:p>
          <a:p>
            <a:pPr eaLnBrk="1" hangingPunct="1">
              <a:spcAft>
                <a:spcPts val="1500"/>
              </a:spcAft>
              <a:buClr>
                <a:srgbClr val="0070C0"/>
              </a:buClr>
            </a:pPr>
            <a:r>
              <a:rPr lang="en-US" dirty="0" smtClean="0"/>
              <a:t>Step-Up</a:t>
            </a:r>
          </a:p>
          <a:p>
            <a:pPr eaLnBrk="1" hangingPunct="1">
              <a:spcAft>
                <a:spcPts val="1500"/>
              </a:spcAft>
              <a:buClr>
                <a:srgbClr val="0070C0"/>
              </a:buClr>
            </a:pPr>
            <a:r>
              <a:rPr lang="en-US" dirty="0" smtClean="0"/>
              <a:t>Attendance rates</a:t>
            </a:r>
          </a:p>
        </p:txBody>
      </p:sp>
      <p:pic>
        <p:nvPicPr>
          <p:cNvPr id="2050" name="Picture 2" descr="C:\Documents and Settings\michelleboggs\Local Settings\Temporary Internet Files\Content.IE5\RFDMO8Q2\MP900309636[1].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621486" y="3810000"/>
            <a:ext cx="3111726" cy="2219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4">
                                            <p:txEl>
                                              <p:pRg st="3" end="3"/>
                                            </p:txEl>
                                          </p:spTgt>
                                        </p:tgtEl>
                                        <p:attrNameLst>
                                          <p:attrName>style.visibility</p:attrName>
                                        </p:attrNameLst>
                                      </p:cBhvr>
                                      <p:to>
                                        <p:strVal val="visible"/>
                                      </p:to>
                                    </p:set>
                                    <p:anim calcmode="lin" valueType="num">
                                      <p:cBhvr additive="base">
                                        <p:cTn id="25"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4">
                                            <p:txEl>
                                              <p:pRg st="4" end="4"/>
                                            </p:txEl>
                                          </p:spTgt>
                                        </p:tgtEl>
                                        <p:attrNameLst>
                                          <p:attrName>style.visibility</p:attrName>
                                        </p:attrNameLst>
                                      </p:cBhvr>
                                      <p:to>
                                        <p:strVal val="visible"/>
                                      </p:to>
                                    </p:set>
                                    <p:anim calcmode="lin" valueType="num">
                                      <p:cBhvr additive="base">
                                        <p:cTn id="31"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663440"/>
            <a:ext cx="10908998" cy="1051560"/>
          </a:xfrm>
        </p:spPr>
        <p:txBody>
          <a:bodyPr/>
          <a:lstStyle/>
          <a:p>
            <a:pPr algn="ctr"/>
            <a:r>
              <a:rPr lang="en-US" dirty="0" smtClean="0">
                <a:solidFill>
                  <a:srgbClr val="0070C0"/>
                </a:solidFill>
              </a:rPr>
              <a:t>ANY QUESTIONS?</a:t>
            </a:r>
            <a:endParaRPr lang="en-US"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0958" y="762000"/>
            <a:ext cx="2842486" cy="4187825"/>
          </a:xfrm>
        </p:spPr>
      </p:pic>
    </p:spTree>
    <p:extLst>
      <p:ext uri="{BB962C8B-B14F-4D97-AF65-F5344CB8AC3E}">
        <p14:creationId xmlns:p14="http://schemas.microsoft.com/office/powerpoint/2010/main" val="84925936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86" y="228600"/>
            <a:ext cx="10908998" cy="1051560"/>
          </a:xfrm>
        </p:spPr>
        <p:txBody>
          <a:bodyPr/>
          <a:lstStyle/>
          <a:p>
            <a:pPr algn="ctr"/>
            <a:r>
              <a:rPr lang="en-US" dirty="0" smtClean="0">
                <a:solidFill>
                  <a:srgbClr val="0070C0"/>
                </a:solidFill>
              </a:rPr>
              <a:t>Business Operating Systems</a:t>
            </a:r>
            <a:endParaRPr lang="en-US" dirty="0">
              <a:solidFill>
                <a:srgbClr val="0070C0"/>
              </a:solidFill>
            </a:endParaRPr>
          </a:p>
        </p:txBody>
      </p:sp>
      <p:sp>
        <p:nvSpPr>
          <p:cNvPr id="3" name="Content Placeholder 2"/>
          <p:cNvSpPr>
            <a:spLocks noGrp="1"/>
          </p:cNvSpPr>
          <p:nvPr>
            <p:ph idx="1"/>
          </p:nvPr>
        </p:nvSpPr>
        <p:spPr>
          <a:xfrm>
            <a:off x="884237" y="1524000"/>
            <a:ext cx="9020175" cy="4187952"/>
          </a:xfrm>
        </p:spPr>
        <p:txBody>
          <a:bodyPr>
            <a:normAutofit/>
          </a:bodyPr>
          <a:lstStyle/>
          <a:p>
            <a:pPr>
              <a:buClr>
                <a:srgbClr val="0070C0"/>
              </a:buClr>
            </a:pPr>
            <a:r>
              <a:rPr lang="en-US" dirty="0" smtClean="0"/>
              <a:t>Financial 2000</a:t>
            </a:r>
          </a:p>
          <a:p>
            <a:pPr lvl="1">
              <a:buClr>
                <a:srgbClr val="0070C0"/>
              </a:buClr>
              <a:buFont typeface="Arial" pitchFamily="34" charset="0"/>
              <a:buChar char="•"/>
            </a:pPr>
            <a:r>
              <a:rPr lang="en-US" dirty="0"/>
              <a:t>Budget Transfers</a:t>
            </a:r>
          </a:p>
          <a:p>
            <a:pPr lvl="1">
              <a:buClr>
                <a:srgbClr val="0070C0"/>
              </a:buClr>
              <a:buFont typeface="Arial" pitchFamily="34" charset="0"/>
              <a:buChar char="•"/>
            </a:pPr>
            <a:r>
              <a:rPr lang="en-US" dirty="0" smtClean="0"/>
              <a:t>Accounts Lookup </a:t>
            </a:r>
          </a:p>
          <a:p>
            <a:pPr lvl="1">
              <a:buClr>
                <a:srgbClr val="0070C0"/>
              </a:buClr>
              <a:buFont typeface="Arial" pitchFamily="34" charset="0"/>
              <a:buChar char="•"/>
            </a:pPr>
            <a:r>
              <a:rPr lang="en-US" dirty="0" err="1" smtClean="0"/>
              <a:t>EduReports</a:t>
            </a:r>
            <a:endParaRPr lang="en-US" dirty="0" smtClean="0"/>
          </a:p>
          <a:p>
            <a:pPr marL="347472" lvl="1" indent="0">
              <a:buClr>
                <a:srgbClr val="0070C0"/>
              </a:buClr>
              <a:buNone/>
            </a:pPr>
            <a:endParaRPr lang="en-US" sz="1000" dirty="0" smtClean="0"/>
          </a:p>
          <a:p>
            <a:pPr>
              <a:buClr>
                <a:srgbClr val="0070C0"/>
              </a:buClr>
            </a:pPr>
            <a:r>
              <a:rPr lang="en-US" dirty="0"/>
              <a:t>BEST NET </a:t>
            </a:r>
            <a:r>
              <a:rPr lang="en-US" sz="2400" dirty="0"/>
              <a:t>(Employee Self-Service System</a:t>
            </a:r>
            <a:r>
              <a:rPr lang="en-US" sz="2400" dirty="0" smtClean="0"/>
              <a:t>)</a:t>
            </a:r>
          </a:p>
          <a:p>
            <a:pPr marL="0" indent="0">
              <a:buClr>
                <a:srgbClr val="0070C0"/>
              </a:buClr>
              <a:buNone/>
            </a:pPr>
            <a:endParaRPr lang="en-US" sz="1000" dirty="0"/>
          </a:p>
          <a:p>
            <a:pPr>
              <a:buClr>
                <a:srgbClr val="0070C0"/>
              </a:buClr>
            </a:pPr>
            <a:r>
              <a:rPr lang="en-US" dirty="0"/>
              <a:t>ELTS </a:t>
            </a:r>
            <a:r>
              <a:rPr lang="en-US" sz="2400" dirty="0"/>
              <a:t>(Electronic Leave Tracking System</a:t>
            </a:r>
            <a:r>
              <a:rPr lang="en-US" sz="2400" dirty="0" smtClean="0"/>
              <a:t>)</a:t>
            </a:r>
          </a:p>
          <a:p>
            <a:pPr marL="0" indent="0">
              <a:buClr>
                <a:srgbClr val="0070C0"/>
              </a:buClr>
              <a:buNone/>
            </a:pPr>
            <a:endParaRPr lang="en-US" sz="1000" dirty="0"/>
          </a:p>
          <a:p>
            <a:pPr>
              <a:buClr>
                <a:srgbClr val="0070C0"/>
              </a:buClr>
            </a:pPr>
            <a:r>
              <a:rPr lang="en-US" dirty="0" err="1"/>
              <a:t>Smarte</a:t>
            </a:r>
            <a:r>
              <a:rPr lang="en-US" dirty="0"/>
              <a:t> </a:t>
            </a:r>
            <a:r>
              <a:rPr lang="en-US" sz="2400" dirty="0"/>
              <a:t>(PSRs)</a:t>
            </a:r>
          </a:p>
          <a:p>
            <a:pPr marL="347472" lvl="1" indent="0">
              <a:buClr>
                <a:srgbClr val="0070C0"/>
              </a:buClr>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246" y="1981200"/>
            <a:ext cx="3069166" cy="3571875"/>
          </a:xfrm>
          <a:prstGeom prst="rect">
            <a:avLst/>
          </a:prstGeom>
        </p:spPr>
      </p:pic>
    </p:spTree>
    <p:extLst>
      <p:ext uri="{BB962C8B-B14F-4D97-AF65-F5344CB8AC3E}">
        <p14:creationId xmlns:p14="http://schemas.microsoft.com/office/powerpoint/2010/main" val="27975673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repeatCount="indefinite" fill="hold" grpId="0" nodeType="afterEffect">
                                  <p:stCondLst>
                                    <p:cond delay="0"/>
                                  </p:stCondLst>
                                  <p:endCondLst>
                                    <p:cond evt="onNext" delay="0">
                                      <p:tgtEl>
                                        <p:sldTgt/>
                                      </p:tgtEl>
                                    </p:cond>
                                  </p:endCondLst>
                                  <p:iterate type="lt">
                                    <p:tmPct val="10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8637" y="2305050"/>
            <a:ext cx="3571875" cy="1504950"/>
          </a:xfrm>
          <a:ln w="76200">
            <a:solidFill>
              <a:srgbClr val="0070C0"/>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0351493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2"/>
          <p:cNvSpPr>
            <a:spLocks noGrp="1"/>
          </p:cNvSpPr>
          <p:nvPr>
            <p:ph type="title"/>
          </p:nvPr>
        </p:nvSpPr>
        <p:spPr>
          <a:xfrm>
            <a:off x="1891014" y="1066800"/>
            <a:ext cx="9918398" cy="670560"/>
          </a:xfrm>
        </p:spPr>
        <p:txBody>
          <a:bodyPr>
            <a:normAutofit fontScale="90000"/>
          </a:bodyPr>
          <a:lstStyle/>
          <a:p>
            <a:pPr eaLnBrk="1" hangingPunct="1"/>
            <a:r>
              <a:rPr lang="en-US" dirty="0" smtClean="0">
                <a:solidFill>
                  <a:srgbClr val="0070C0"/>
                </a:solidFill>
              </a:rPr>
              <a:t>What to look for when signing a timecard.</a:t>
            </a:r>
          </a:p>
        </p:txBody>
      </p:sp>
      <p:sp>
        <p:nvSpPr>
          <p:cNvPr id="16386" name="Content Placeholder 13"/>
          <p:cNvSpPr>
            <a:spLocks noGrp="1"/>
          </p:cNvSpPr>
          <p:nvPr>
            <p:ph idx="1"/>
          </p:nvPr>
        </p:nvSpPr>
        <p:spPr>
          <a:xfrm>
            <a:off x="2208212" y="1905000"/>
            <a:ext cx="9371174" cy="1905000"/>
          </a:xfrm>
        </p:spPr>
        <p:txBody>
          <a:bodyPr>
            <a:normAutofit/>
          </a:bodyPr>
          <a:lstStyle/>
          <a:p>
            <a:pPr>
              <a:spcAft>
                <a:spcPts val="1000"/>
              </a:spcAft>
              <a:buClrTx/>
              <a:buSzPct val="100000"/>
            </a:pPr>
            <a:r>
              <a:rPr lang="en-US" dirty="0" smtClean="0"/>
              <a:t>From and To time = number of hours worked</a:t>
            </a:r>
          </a:p>
          <a:p>
            <a:pPr>
              <a:spcAft>
                <a:spcPts val="1000"/>
              </a:spcAft>
              <a:buClrTx/>
              <a:buSzPct val="100000"/>
            </a:pPr>
            <a:r>
              <a:rPr lang="en-US" dirty="0" err="1" smtClean="0"/>
              <a:t>Mgmt</a:t>
            </a:r>
            <a:r>
              <a:rPr lang="en-US" dirty="0" smtClean="0"/>
              <a:t> 5000 = name of absent employee/vacancy</a:t>
            </a:r>
          </a:p>
          <a:p>
            <a:pPr>
              <a:spcAft>
                <a:spcPts val="1000"/>
              </a:spcAft>
              <a:buClrTx/>
              <a:buSzPct val="100000"/>
            </a:pPr>
            <a:r>
              <a:rPr lang="en-US" dirty="0" err="1" smtClean="0"/>
              <a:t>Mgmt</a:t>
            </a:r>
            <a:r>
              <a:rPr lang="en-US" dirty="0" smtClean="0"/>
              <a:t> XXXX (school site) = PSR number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3" y="1409700"/>
            <a:ext cx="2019300" cy="4038600"/>
          </a:xfrm>
          <a:prstGeom prst="rect">
            <a:avLst/>
          </a:prstGeom>
        </p:spPr>
      </p:pic>
      <p:sp>
        <p:nvSpPr>
          <p:cNvPr id="5" name="Title 1"/>
          <p:cNvSpPr txBox="1">
            <a:spLocks/>
          </p:cNvSpPr>
          <p:nvPr/>
        </p:nvSpPr>
        <p:spPr>
          <a:xfrm>
            <a:off x="531812" y="381000"/>
            <a:ext cx="10908998" cy="76200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defTabSz="914400" fontAlgn="auto">
              <a:spcAft>
                <a:spcPts val="0"/>
              </a:spcAft>
            </a:pPr>
            <a:r>
              <a:rPr lang="en-US" dirty="0" smtClean="0">
                <a:solidFill>
                  <a:srgbClr val="0070C0"/>
                </a:solidFill>
              </a:rPr>
              <a:t>TIMECARDS</a:t>
            </a:r>
            <a:endParaRPr lang="en-US" dirty="0">
              <a:solidFill>
                <a:srgbClr val="0070C0"/>
              </a:solidFill>
            </a:endParaRPr>
          </a:p>
        </p:txBody>
      </p:sp>
      <p:sp>
        <p:nvSpPr>
          <p:cNvPr id="2" name="TextBox 1"/>
          <p:cNvSpPr txBox="1"/>
          <p:nvPr/>
        </p:nvSpPr>
        <p:spPr>
          <a:xfrm>
            <a:off x="2208212" y="3893403"/>
            <a:ext cx="9067800" cy="830997"/>
          </a:xfrm>
          <a:prstGeom prst="rect">
            <a:avLst/>
          </a:prstGeom>
          <a:noFill/>
        </p:spPr>
        <p:txBody>
          <a:bodyPr wrap="square" rtlCol="0">
            <a:spAutoFit/>
          </a:bodyPr>
          <a:lstStyle/>
          <a:p>
            <a:r>
              <a:rPr lang="en-US" dirty="0" smtClean="0"/>
              <a:t>Be sure to sign each line or that your signature is on a diagonal line that touches all entries that you are approving.</a:t>
            </a:r>
            <a:endParaRPr lang="en-US" dirty="0"/>
          </a:p>
        </p:txBody>
      </p:sp>
      <p:sp>
        <p:nvSpPr>
          <p:cNvPr id="7" name="Title 12"/>
          <p:cNvSpPr txBox="1">
            <a:spLocks/>
          </p:cNvSpPr>
          <p:nvPr/>
        </p:nvSpPr>
        <p:spPr>
          <a:xfrm>
            <a:off x="1217612" y="4800600"/>
            <a:ext cx="10439400" cy="1143000"/>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defTabSz="914400" fontAlgn="auto">
              <a:spcAft>
                <a:spcPts val="0"/>
              </a:spcAft>
            </a:pPr>
            <a:r>
              <a:rPr lang="en-US" sz="2400" dirty="0" smtClean="0">
                <a:solidFill>
                  <a:srgbClr val="0070C0"/>
                </a:solidFill>
              </a:rPr>
              <a:t>Remember: </a:t>
            </a:r>
          </a:p>
          <a:p>
            <a:pPr defTabSz="914400" fontAlgn="auto">
              <a:spcAft>
                <a:spcPts val="0"/>
              </a:spcAft>
            </a:pPr>
            <a:r>
              <a:rPr lang="en-US" sz="2200" dirty="0">
                <a:solidFill>
                  <a:srgbClr val="0070C0"/>
                </a:solidFill>
              </a:rPr>
              <a:t>Y</a:t>
            </a:r>
            <a:r>
              <a:rPr lang="en-US" sz="2200" dirty="0" smtClean="0">
                <a:solidFill>
                  <a:srgbClr val="0070C0"/>
                </a:solidFill>
              </a:rPr>
              <a:t>our signature is approving that the employee has authorization to work for the number of hours listed on his/her timecard.</a:t>
            </a:r>
          </a:p>
        </p:txBody>
      </p:sp>
    </p:spTree>
    <p:extLst>
      <p:ext uri="{BB962C8B-B14F-4D97-AF65-F5344CB8AC3E}">
        <p14:creationId xmlns:p14="http://schemas.microsoft.com/office/powerpoint/2010/main" val="2594108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1000" fill="hold"/>
                                        <p:tgtEl>
                                          <p:spTgt spid="16385"/>
                                        </p:tgtEl>
                                        <p:attrNameLst>
                                          <p:attrName>ppt_w</p:attrName>
                                        </p:attrNameLst>
                                      </p:cBhvr>
                                      <p:tavLst>
                                        <p:tav tm="0">
                                          <p:val>
                                            <p:fltVal val="0"/>
                                          </p:val>
                                        </p:tav>
                                        <p:tav tm="100000">
                                          <p:val>
                                            <p:strVal val="#ppt_w"/>
                                          </p:val>
                                        </p:tav>
                                      </p:tavLst>
                                    </p:anim>
                                    <p:anim calcmode="lin" valueType="num">
                                      <p:cBhvr>
                                        <p:cTn id="8" dur="1000" fill="hold"/>
                                        <p:tgtEl>
                                          <p:spTgt spid="16385"/>
                                        </p:tgtEl>
                                        <p:attrNameLst>
                                          <p:attrName>ppt_h</p:attrName>
                                        </p:attrNameLst>
                                      </p:cBhvr>
                                      <p:tavLst>
                                        <p:tav tm="0">
                                          <p:val>
                                            <p:fltVal val="0"/>
                                          </p:val>
                                        </p:tav>
                                        <p:tav tm="100000">
                                          <p:val>
                                            <p:strVal val="#ppt_h"/>
                                          </p:val>
                                        </p:tav>
                                      </p:tavLst>
                                    </p:anim>
                                    <p:anim calcmode="lin" valueType="num">
                                      <p:cBhvr>
                                        <p:cTn id="9" dur="1000" fill="hold"/>
                                        <p:tgtEl>
                                          <p:spTgt spid="16385"/>
                                        </p:tgtEl>
                                        <p:attrNameLst>
                                          <p:attrName>style.rotation</p:attrName>
                                        </p:attrNameLst>
                                      </p:cBhvr>
                                      <p:tavLst>
                                        <p:tav tm="0">
                                          <p:val>
                                            <p:fltVal val="90"/>
                                          </p:val>
                                        </p:tav>
                                        <p:tav tm="100000">
                                          <p:val>
                                            <p:fltVal val="0"/>
                                          </p:val>
                                        </p:tav>
                                      </p:tavLst>
                                    </p:anim>
                                    <p:animEffect transition="in" filter="fade">
                                      <p:cBhvr>
                                        <p:cTn id="10" dur="1000"/>
                                        <p:tgtEl>
                                          <p:spTgt spid="1638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386">
                                            <p:txEl>
                                              <p:pRg st="0" end="0"/>
                                            </p:txEl>
                                          </p:spTgt>
                                        </p:tgtEl>
                                        <p:attrNameLst>
                                          <p:attrName>style.visibility</p:attrName>
                                        </p:attrNameLst>
                                      </p:cBhvr>
                                      <p:to>
                                        <p:strVal val="visible"/>
                                      </p:to>
                                    </p:set>
                                    <p:anim calcmode="lin" valueType="num">
                                      <p:cBhvr additive="base">
                                        <p:cTn id="15"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386">
                                            <p:txEl>
                                              <p:pRg st="1" end="1"/>
                                            </p:txEl>
                                          </p:spTgt>
                                        </p:tgtEl>
                                        <p:attrNameLst>
                                          <p:attrName>style.visibility</p:attrName>
                                        </p:attrNameLst>
                                      </p:cBhvr>
                                      <p:to>
                                        <p:strVal val="visible"/>
                                      </p:to>
                                    </p:set>
                                    <p:anim calcmode="lin" valueType="num">
                                      <p:cBhvr additive="base">
                                        <p:cTn id="21"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386">
                                            <p:txEl>
                                              <p:pRg st="2" end="2"/>
                                            </p:txEl>
                                          </p:spTgt>
                                        </p:tgtEl>
                                        <p:attrNameLst>
                                          <p:attrName>style.visibility</p:attrName>
                                        </p:attrNameLst>
                                      </p:cBhvr>
                                      <p:to>
                                        <p:strVal val="visible"/>
                                      </p:to>
                                    </p:set>
                                    <p:anim calcmode="lin" valueType="num">
                                      <p:cBhvr additive="base">
                                        <p:cTn id="27"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3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2" y="685800"/>
            <a:ext cx="10134600" cy="499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9002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2"/>
          <p:cNvSpPr>
            <a:spLocks noGrp="1"/>
          </p:cNvSpPr>
          <p:nvPr>
            <p:ph type="title"/>
          </p:nvPr>
        </p:nvSpPr>
        <p:spPr>
          <a:xfrm>
            <a:off x="2183416" y="2072640"/>
            <a:ext cx="9549796" cy="670560"/>
          </a:xfrm>
        </p:spPr>
        <p:txBody>
          <a:bodyPr>
            <a:normAutofit/>
          </a:bodyPr>
          <a:lstStyle/>
          <a:p>
            <a:pPr eaLnBrk="1" hangingPunct="1"/>
            <a:r>
              <a:rPr lang="en-US" sz="3000" dirty="0" smtClean="0">
                <a:solidFill>
                  <a:srgbClr val="0070C0"/>
                </a:solidFill>
              </a:rPr>
              <a:t>What to look for when signing an affidavit.</a:t>
            </a:r>
          </a:p>
        </p:txBody>
      </p:sp>
      <p:sp>
        <p:nvSpPr>
          <p:cNvPr id="16386" name="Content Placeholder 13"/>
          <p:cNvSpPr>
            <a:spLocks noGrp="1"/>
          </p:cNvSpPr>
          <p:nvPr>
            <p:ph idx="1"/>
          </p:nvPr>
        </p:nvSpPr>
        <p:spPr>
          <a:xfrm>
            <a:off x="2208212" y="3200400"/>
            <a:ext cx="9371174" cy="1905000"/>
          </a:xfrm>
        </p:spPr>
        <p:txBody>
          <a:bodyPr>
            <a:normAutofit/>
          </a:bodyPr>
          <a:lstStyle/>
          <a:p>
            <a:pPr>
              <a:spcAft>
                <a:spcPts val="1000"/>
              </a:spcAft>
              <a:buClrTx/>
              <a:buSzPct val="100000"/>
            </a:pPr>
            <a:r>
              <a:rPr lang="en-US" dirty="0" smtClean="0"/>
              <a:t>The bank the leave is being charged to</a:t>
            </a:r>
          </a:p>
          <a:p>
            <a:pPr marL="0" indent="0">
              <a:spcAft>
                <a:spcPts val="1000"/>
              </a:spcAft>
              <a:buClrTx/>
              <a:buSzPct val="100000"/>
              <a:buNone/>
            </a:pPr>
            <a:endParaRPr lang="en-US" sz="1000" dirty="0" smtClean="0"/>
          </a:p>
          <a:p>
            <a:pPr>
              <a:spcAft>
                <a:spcPts val="1000"/>
              </a:spcAft>
              <a:buClrTx/>
              <a:buSzPct val="100000"/>
            </a:pPr>
            <a:r>
              <a:rPr lang="en-US" dirty="0" smtClean="0"/>
              <a:t>The employee’s bank balances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3" y="1905000"/>
            <a:ext cx="2019300" cy="4038600"/>
          </a:xfrm>
          <a:prstGeom prst="rect">
            <a:avLst/>
          </a:prstGeom>
        </p:spPr>
      </p:pic>
      <p:sp>
        <p:nvSpPr>
          <p:cNvPr id="5" name="Title 1"/>
          <p:cNvSpPr txBox="1">
            <a:spLocks/>
          </p:cNvSpPr>
          <p:nvPr/>
        </p:nvSpPr>
        <p:spPr>
          <a:xfrm>
            <a:off x="900414" y="381000"/>
            <a:ext cx="10908998" cy="144780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defTabSz="914400" fontAlgn="auto">
              <a:spcAft>
                <a:spcPts val="0"/>
              </a:spcAft>
            </a:pPr>
            <a:r>
              <a:rPr lang="en-US" dirty="0" smtClean="0">
                <a:solidFill>
                  <a:srgbClr val="0070C0"/>
                </a:solidFill>
              </a:rPr>
              <a:t>ELTS</a:t>
            </a:r>
          </a:p>
          <a:p>
            <a:pPr algn="ctr" defTabSz="914400" fontAlgn="auto">
              <a:spcAft>
                <a:spcPts val="0"/>
              </a:spcAft>
            </a:pPr>
            <a:r>
              <a:rPr lang="en-US" dirty="0" smtClean="0">
                <a:solidFill>
                  <a:srgbClr val="0070C0"/>
                </a:solidFill>
              </a:rPr>
              <a:t> Employee Leave Tracking System</a:t>
            </a:r>
            <a:endParaRPr lang="en-US" dirty="0">
              <a:solidFill>
                <a:srgbClr val="0070C0"/>
              </a:solidFill>
            </a:endParaRPr>
          </a:p>
        </p:txBody>
      </p:sp>
    </p:spTree>
    <p:extLst>
      <p:ext uri="{BB962C8B-B14F-4D97-AF65-F5344CB8AC3E}">
        <p14:creationId xmlns:p14="http://schemas.microsoft.com/office/powerpoint/2010/main" val="2796056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1000" fill="hold"/>
                                        <p:tgtEl>
                                          <p:spTgt spid="16385"/>
                                        </p:tgtEl>
                                        <p:attrNameLst>
                                          <p:attrName>ppt_w</p:attrName>
                                        </p:attrNameLst>
                                      </p:cBhvr>
                                      <p:tavLst>
                                        <p:tav tm="0">
                                          <p:val>
                                            <p:fltVal val="0"/>
                                          </p:val>
                                        </p:tav>
                                        <p:tav tm="100000">
                                          <p:val>
                                            <p:strVal val="#ppt_w"/>
                                          </p:val>
                                        </p:tav>
                                      </p:tavLst>
                                    </p:anim>
                                    <p:anim calcmode="lin" valueType="num">
                                      <p:cBhvr>
                                        <p:cTn id="8" dur="1000" fill="hold"/>
                                        <p:tgtEl>
                                          <p:spTgt spid="16385"/>
                                        </p:tgtEl>
                                        <p:attrNameLst>
                                          <p:attrName>ppt_h</p:attrName>
                                        </p:attrNameLst>
                                      </p:cBhvr>
                                      <p:tavLst>
                                        <p:tav tm="0">
                                          <p:val>
                                            <p:fltVal val="0"/>
                                          </p:val>
                                        </p:tav>
                                        <p:tav tm="100000">
                                          <p:val>
                                            <p:strVal val="#ppt_h"/>
                                          </p:val>
                                        </p:tav>
                                      </p:tavLst>
                                    </p:anim>
                                    <p:anim calcmode="lin" valueType="num">
                                      <p:cBhvr>
                                        <p:cTn id="9" dur="1000" fill="hold"/>
                                        <p:tgtEl>
                                          <p:spTgt spid="16385"/>
                                        </p:tgtEl>
                                        <p:attrNameLst>
                                          <p:attrName>style.rotation</p:attrName>
                                        </p:attrNameLst>
                                      </p:cBhvr>
                                      <p:tavLst>
                                        <p:tav tm="0">
                                          <p:val>
                                            <p:fltVal val="90"/>
                                          </p:val>
                                        </p:tav>
                                        <p:tav tm="100000">
                                          <p:val>
                                            <p:fltVal val="0"/>
                                          </p:val>
                                        </p:tav>
                                      </p:tavLst>
                                    </p:anim>
                                    <p:animEffect transition="in" filter="fade">
                                      <p:cBhvr>
                                        <p:cTn id="10" dur="1000"/>
                                        <p:tgtEl>
                                          <p:spTgt spid="1638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386">
                                            <p:txEl>
                                              <p:pRg st="0" end="0"/>
                                            </p:txEl>
                                          </p:spTgt>
                                        </p:tgtEl>
                                        <p:attrNameLst>
                                          <p:attrName>style.visibility</p:attrName>
                                        </p:attrNameLst>
                                      </p:cBhvr>
                                      <p:to>
                                        <p:strVal val="visible"/>
                                      </p:to>
                                    </p:set>
                                    <p:anim calcmode="lin" valueType="num">
                                      <p:cBhvr additive="base">
                                        <p:cTn id="15"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 calcmode="lin" valueType="num">
                                      <p:cBhvr additive="base">
                                        <p:cTn id="21"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25" y="533400"/>
            <a:ext cx="1044128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47499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2"/>
          <p:cNvSpPr>
            <a:spLocks noGrp="1"/>
          </p:cNvSpPr>
          <p:nvPr>
            <p:ph type="title"/>
          </p:nvPr>
        </p:nvSpPr>
        <p:spPr>
          <a:xfrm>
            <a:off x="748014" y="152400"/>
            <a:ext cx="10908998" cy="1051560"/>
          </a:xfrm>
        </p:spPr>
        <p:txBody>
          <a:bodyPr>
            <a:normAutofit/>
          </a:bodyPr>
          <a:lstStyle/>
          <a:p>
            <a:pPr algn="ctr" eaLnBrk="1" hangingPunct="1"/>
            <a:r>
              <a:rPr lang="en-US" sz="3200" dirty="0" smtClean="0">
                <a:solidFill>
                  <a:srgbClr val="0070C0"/>
                </a:solidFill>
              </a:rPr>
              <a:t>What’s the big fuss about AFFIDAVITS?</a:t>
            </a:r>
          </a:p>
        </p:txBody>
      </p:sp>
      <p:sp>
        <p:nvSpPr>
          <p:cNvPr id="16386" name="Content Placeholder 13"/>
          <p:cNvSpPr>
            <a:spLocks noGrp="1"/>
          </p:cNvSpPr>
          <p:nvPr>
            <p:ph idx="1"/>
          </p:nvPr>
        </p:nvSpPr>
        <p:spPr>
          <a:xfrm>
            <a:off x="2436812" y="1524000"/>
            <a:ext cx="9066373" cy="4114800"/>
          </a:xfrm>
        </p:spPr>
        <p:txBody>
          <a:bodyPr>
            <a:normAutofit/>
          </a:bodyPr>
          <a:lstStyle/>
          <a:p>
            <a:pPr marL="457200" indent="-457200">
              <a:spcAft>
                <a:spcPts val="1000"/>
              </a:spcAft>
              <a:buClrTx/>
              <a:buSzPct val="100000"/>
              <a:buFont typeface="+mj-lt"/>
              <a:buAutoNum type="arabicPeriod"/>
            </a:pPr>
            <a:r>
              <a:rPr lang="en-US" dirty="0"/>
              <a:t>When is an </a:t>
            </a:r>
            <a:r>
              <a:rPr lang="en-US" dirty="0" smtClean="0"/>
              <a:t>affidavit </a:t>
            </a:r>
            <a:r>
              <a:rPr lang="en-US" dirty="0"/>
              <a:t>required?</a:t>
            </a:r>
          </a:p>
          <a:p>
            <a:pPr marL="457200" indent="0">
              <a:spcAft>
                <a:spcPts val="1000"/>
              </a:spcAft>
              <a:buClrTx/>
              <a:buSzPct val="100000"/>
              <a:buNone/>
            </a:pPr>
            <a:r>
              <a:rPr lang="en-US" dirty="0">
                <a:solidFill>
                  <a:srgbClr val="0070C0"/>
                </a:solidFill>
              </a:rPr>
              <a:t>Whenever an employee is absent from work other than for school </a:t>
            </a:r>
            <a:r>
              <a:rPr lang="en-US" dirty="0" smtClean="0">
                <a:solidFill>
                  <a:srgbClr val="0070C0"/>
                </a:solidFill>
              </a:rPr>
              <a:t>business or on an approved leave of absence.</a:t>
            </a:r>
          </a:p>
          <a:p>
            <a:pPr marL="457200" indent="0">
              <a:spcAft>
                <a:spcPts val="1000"/>
              </a:spcAft>
              <a:buClrTx/>
              <a:buSzPct val="100000"/>
              <a:buNone/>
            </a:pPr>
            <a:r>
              <a:rPr lang="en-US" sz="1000" dirty="0" smtClean="0">
                <a:solidFill>
                  <a:srgbClr val="0070C0"/>
                </a:solidFill>
              </a:rPr>
              <a:t> </a:t>
            </a:r>
            <a:endParaRPr lang="en-US" sz="1000" dirty="0">
              <a:solidFill>
                <a:srgbClr val="0070C0"/>
              </a:solidFill>
            </a:endParaRPr>
          </a:p>
          <a:p>
            <a:pPr marL="514350" indent="-514350">
              <a:spcAft>
                <a:spcPts val="1000"/>
              </a:spcAft>
              <a:buClrTx/>
              <a:buSzPct val="100000"/>
              <a:buFont typeface="+mj-lt"/>
              <a:buAutoNum type="arabicPeriod" startAt="2"/>
            </a:pPr>
            <a:r>
              <a:rPr lang="en-US" dirty="0"/>
              <a:t>How often should </a:t>
            </a:r>
            <a:r>
              <a:rPr lang="en-US" dirty="0" smtClean="0"/>
              <a:t>affidavits </a:t>
            </a:r>
            <a:r>
              <a:rPr lang="en-US" dirty="0"/>
              <a:t>be sent up to Payroll</a:t>
            </a:r>
            <a:r>
              <a:rPr lang="en-US" dirty="0" smtClean="0"/>
              <a:t>?</a:t>
            </a:r>
          </a:p>
          <a:p>
            <a:pPr marL="457200" indent="0">
              <a:spcAft>
                <a:spcPts val="1000"/>
              </a:spcAft>
              <a:buClrTx/>
              <a:buSzPct val="100000"/>
              <a:buNone/>
            </a:pPr>
            <a:r>
              <a:rPr lang="en-US" dirty="0">
                <a:solidFill>
                  <a:srgbClr val="0070C0"/>
                </a:solidFill>
              </a:rPr>
              <a:t>Weekly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12" y="1676400"/>
            <a:ext cx="2019300" cy="4038600"/>
          </a:xfrm>
          <a:prstGeom prst="rect">
            <a:avLst/>
          </a:prstGeom>
        </p:spPr>
      </p:pic>
    </p:spTree>
    <p:extLst>
      <p:ext uri="{BB962C8B-B14F-4D97-AF65-F5344CB8AC3E}">
        <p14:creationId xmlns:p14="http://schemas.microsoft.com/office/powerpoint/2010/main" val="11427456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1000" fill="hold"/>
                                        <p:tgtEl>
                                          <p:spTgt spid="16385"/>
                                        </p:tgtEl>
                                        <p:attrNameLst>
                                          <p:attrName>ppt_w</p:attrName>
                                        </p:attrNameLst>
                                      </p:cBhvr>
                                      <p:tavLst>
                                        <p:tav tm="0">
                                          <p:val>
                                            <p:fltVal val="0"/>
                                          </p:val>
                                        </p:tav>
                                        <p:tav tm="100000">
                                          <p:val>
                                            <p:strVal val="#ppt_w"/>
                                          </p:val>
                                        </p:tav>
                                      </p:tavLst>
                                    </p:anim>
                                    <p:anim calcmode="lin" valueType="num">
                                      <p:cBhvr>
                                        <p:cTn id="8" dur="1000" fill="hold"/>
                                        <p:tgtEl>
                                          <p:spTgt spid="16385"/>
                                        </p:tgtEl>
                                        <p:attrNameLst>
                                          <p:attrName>ppt_h</p:attrName>
                                        </p:attrNameLst>
                                      </p:cBhvr>
                                      <p:tavLst>
                                        <p:tav tm="0">
                                          <p:val>
                                            <p:fltVal val="0"/>
                                          </p:val>
                                        </p:tav>
                                        <p:tav tm="100000">
                                          <p:val>
                                            <p:strVal val="#ppt_h"/>
                                          </p:val>
                                        </p:tav>
                                      </p:tavLst>
                                    </p:anim>
                                    <p:anim calcmode="lin" valueType="num">
                                      <p:cBhvr>
                                        <p:cTn id="9" dur="1000" fill="hold"/>
                                        <p:tgtEl>
                                          <p:spTgt spid="16385"/>
                                        </p:tgtEl>
                                        <p:attrNameLst>
                                          <p:attrName>style.rotation</p:attrName>
                                        </p:attrNameLst>
                                      </p:cBhvr>
                                      <p:tavLst>
                                        <p:tav tm="0">
                                          <p:val>
                                            <p:fltVal val="90"/>
                                          </p:val>
                                        </p:tav>
                                        <p:tav tm="100000">
                                          <p:val>
                                            <p:fltVal val="0"/>
                                          </p:val>
                                        </p:tav>
                                      </p:tavLst>
                                    </p:anim>
                                    <p:animEffect transition="in" filter="fade">
                                      <p:cBhvr>
                                        <p:cTn id="10" dur="1000"/>
                                        <p:tgtEl>
                                          <p:spTgt spid="1638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386">
                                            <p:txEl>
                                              <p:pRg st="0" end="0"/>
                                            </p:txEl>
                                          </p:spTgt>
                                        </p:tgtEl>
                                        <p:attrNameLst>
                                          <p:attrName>style.visibility</p:attrName>
                                        </p:attrNameLst>
                                      </p:cBhvr>
                                      <p:to>
                                        <p:strVal val="visible"/>
                                      </p:to>
                                    </p:set>
                                    <p:anim calcmode="lin" valueType="num">
                                      <p:cBhvr additive="base">
                                        <p:cTn id="15"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386">
                                            <p:txEl>
                                              <p:pRg st="1" end="1"/>
                                            </p:txEl>
                                          </p:spTgt>
                                        </p:tgtEl>
                                        <p:attrNameLst>
                                          <p:attrName>style.visibility</p:attrName>
                                        </p:attrNameLst>
                                      </p:cBhvr>
                                      <p:to>
                                        <p:strVal val="visible"/>
                                      </p:to>
                                    </p:set>
                                    <p:anim calcmode="lin" valueType="num">
                                      <p:cBhvr additive="base">
                                        <p:cTn id="21"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386">
                                            <p:txEl>
                                              <p:pRg st="2" end="2"/>
                                            </p:txEl>
                                          </p:spTgt>
                                        </p:tgtEl>
                                        <p:attrNameLst>
                                          <p:attrName>style.visibility</p:attrName>
                                        </p:attrNameLst>
                                      </p:cBhvr>
                                      <p:to>
                                        <p:strVal val="visible"/>
                                      </p:to>
                                    </p:set>
                                    <p:anim calcmode="lin" valueType="num">
                                      <p:cBhvr additive="base">
                                        <p:cTn id="27"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386">
                                            <p:txEl>
                                              <p:pRg st="3" end="3"/>
                                            </p:txEl>
                                          </p:spTgt>
                                        </p:tgtEl>
                                        <p:attrNameLst>
                                          <p:attrName>style.visibility</p:attrName>
                                        </p:attrNameLst>
                                      </p:cBhvr>
                                      <p:to>
                                        <p:strVal val="visible"/>
                                      </p:to>
                                    </p:set>
                                    <p:anim calcmode="lin" valueType="num">
                                      <p:cBhvr additive="base">
                                        <p:cTn id="33"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386">
                                            <p:txEl>
                                              <p:pRg st="4" end="4"/>
                                            </p:txEl>
                                          </p:spTgt>
                                        </p:tgtEl>
                                        <p:attrNameLst>
                                          <p:attrName>style.visibility</p:attrName>
                                        </p:attrNameLst>
                                      </p:cBhvr>
                                      <p:to>
                                        <p:strVal val="visible"/>
                                      </p:to>
                                    </p:set>
                                    <p:anim calcmode="lin" valueType="num">
                                      <p:cBhvr additive="base">
                                        <p:cTn id="39"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PresenterMedia.com Static Theme">
  <a:themeElements>
    <a:clrScheme name="countdown">
      <a:dk1>
        <a:sysClr val="windowText" lastClr="000000"/>
      </a:dk1>
      <a:lt1>
        <a:sysClr val="window" lastClr="FFFFFF"/>
      </a:lt1>
      <a:dk2>
        <a:srgbClr val="1F497D"/>
      </a:dk2>
      <a:lt2>
        <a:srgbClr val="EEECE1"/>
      </a:lt2>
      <a:accent1>
        <a:srgbClr val="4F81BD"/>
      </a:accent1>
      <a:accent2>
        <a:srgbClr val="4F64BD"/>
      </a:accent2>
      <a:accent3>
        <a:srgbClr val="4F59BD"/>
      </a:accent3>
      <a:accent4>
        <a:srgbClr val="4C99C0"/>
      </a:accent4>
      <a:accent5>
        <a:srgbClr val="1F497D"/>
      </a:accent5>
      <a:accent6>
        <a:srgbClr val="F79646"/>
      </a:accent6>
      <a:hlink>
        <a:srgbClr val="FAC08F"/>
      </a:hlink>
      <a:folHlink>
        <a:srgbClr val="97480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erMedia.com Static Theme">
  <a:themeElements>
    <a:clrScheme name="countdown">
      <a:dk1>
        <a:sysClr val="windowText" lastClr="000000"/>
      </a:dk1>
      <a:lt1>
        <a:sysClr val="window" lastClr="FFFFFF"/>
      </a:lt1>
      <a:dk2>
        <a:srgbClr val="1F497D"/>
      </a:dk2>
      <a:lt2>
        <a:srgbClr val="EEECE1"/>
      </a:lt2>
      <a:accent1>
        <a:srgbClr val="4F81BD"/>
      </a:accent1>
      <a:accent2>
        <a:srgbClr val="4F64BD"/>
      </a:accent2>
      <a:accent3>
        <a:srgbClr val="4F59BD"/>
      </a:accent3>
      <a:accent4>
        <a:srgbClr val="4C99C0"/>
      </a:accent4>
      <a:accent5>
        <a:srgbClr val="1F497D"/>
      </a:accent5>
      <a:accent6>
        <a:srgbClr val="F79646"/>
      </a:accent6>
      <a:hlink>
        <a:srgbClr val="FAC08F"/>
      </a:hlink>
      <a:folHlink>
        <a:srgbClr val="97480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5.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779</Words>
  <Application>Microsoft Office PowerPoint</Application>
  <PresentationFormat>Custom</PresentationFormat>
  <Paragraphs>168</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Aspect</vt:lpstr>
      <vt:lpstr>PresenterMedia.com Static Theme</vt:lpstr>
      <vt:lpstr>1_PresenterMedia.com Static Theme</vt:lpstr>
      <vt:lpstr>Fiscal Services</vt:lpstr>
      <vt:lpstr>PowerPoint Presentation</vt:lpstr>
      <vt:lpstr>Business Operating Systems</vt:lpstr>
      <vt:lpstr>PowerPoint Presentation</vt:lpstr>
      <vt:lpstr>What to look for when signing a timecard.</vt:lpstr>
      <vt:lpstr>PowerPoint Presentation</vt:lpstr>
      <vt:lpstr>What to look for when signing an affidavit.</vt:lpstr>
      <vt:lpstr>PowerPoint Presentation</vt:lpstr>
      <vt:lpstr>What’s the big fuss about AFFIDAVITS?</vt:lpstr>
      <vt:lpstr>PowerPoint Presentation</vt:lpstr>
      <vt:lpstr>PowerPoint Presentation</vt:lpstr>
      <vt:lpstr>Employee Monthly Report</vt:lpstr>
      <vt:lpstr>PERSONNEL SERVICES REQUEST (PSR)</vt:lpstr>
      <vt:lpstr>PSR – REQUEST FOR POSITION</vt:lpstr>
      <vt:lpstr>PSR - OTHER</vt:lpstr>
      <vt:lpstr>Local Control Funding Formula (LCFF)</vt:lpstr>
      <vt:lpstr>How do I Impact LCAP &amp; the LCFF</vt:lpstr>
      <vt:lpstr>Budget</vt:lpstr>
      <vt:lpstr>Commonly Misunderstood Fiscal Policies</vt:lpstr>
      <vt:lpstr>PowerPoint Presentation</vt:lpstr>
      <vt:lpstr>Expenditures</vt:lpstr>
      <vt:lpstr>APPROVALS/SIGNATURES</vt:lpstr>
      <vt:lpstr>CASH</vt:lpstr>
      <vt:lpstr>PowerPoint Presentation</vt:lpstr>
      <vt:lpstr>CASH</vt:lpstr>
      <vt:lpstr>Purchasing Deadlines</vt:lpstr>
      <vt:lpstr>ASB</vt:lpstr>
      <vt:lpstr>Attendance</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Services Workshop</dc:title>
  <dc:creator/>
  <cp:lastModifiedBy/>
  <cp:revision>11</cp:revision>
  <dcterms:modified xsi:type="dcterms:W3CDTF">2015-09-01T18:21:28Z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